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1"/>
  </p:notesMasterIdLst>
  <p:sldIdLst>
    <p:sldId id="256" r:id="rId2"/>
    <p:sldId id="257" r:id="rId3"/>
    <p:sldId id="259" r:id="rId4"/>
    <p:sldId id="261" r:id="rId5"/>
    <p:sldId id="262" r:id="rId6"/>
    <p:sldId id="265" r:id="rId7"/>
    <p:sldId id="263" r:id="rId8"/>
    <p:sldId id="266" r:id="rId9"/>
    <p:sldId id="267" r:id="rId10"/>
    <p:sldId id="269" r:id="rId11"/>
    <p:sldId id="293" r:id="rId12"/>
    <p:sldId id="270" r:id="rId13"/>
    <p:sldId id="274" r:id="rId14"/>
    <p:sldId id="292" r:id="rId15"/>
    <p:sldId id="287" r:id="rId16"/>
    <p:sldId id="294" r:id="rId17"/>
    <p:sldId id="295" r:id="rId18"/>
    <p:sldId id="296" r:id="rId19"/>
    <p:sldId id="297" r:id="rId20"/>
    <p:sldId id="298" r:id="rId21"/>
    <p:sldId id="299" r:id="rId22"/>
    <p:sldId id="300" r:id="rId23"/>
    <p:sldId id="301" r:id="rId24"/>
    <p:sldId id="302" r:id="rId25"/>
    <p:sldId id="303" r:id="rId26"/>
    <p:sldId id="304" r:id="rId27"/>
    <p:sldId id="306" r:id="rId28"/>
    <p:sldId id="307" r:id="rId29"/>
    <p:sldId id="308" r:id="rId30"/>
    <p:sldId id="317" r:id="rId31"/>
    <p:sldId id="318" r:id="rId32"/>
    <p:sldId id="309" r:id="rId33"/>
    <p:sldId id="316" r:id="rId34"/>
    <p:sldId id="313" r:id="rId35"/>
    <p:sldId id="314" r:id="rId36"/>
    <p:sldId id="315" r:id="rId37"/>
    <p:sldId id="310" r:id="rId38"/>
    <p:sldId id="311" r:id="rId39"/>
    <p:sldId id="312"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NOSOTUN\Dossier_Th&#232;se_M&#233;moire_NosoTun2012\graphiqu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NOSOTUN\Dossier_Th&#232;se_M&#233;moire_NosoTun2012\graphiqu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NOSOTUN\Dossier_Th&#232;se_M&#233;moire_NosoTun2012\graphiqu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p\Desktop\Ph&#233;notypes%20de%20R&#233;sistan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Prévalence (%) des Patients infectés par gouvernorat  </a:t>
            </a:r>
          </a:p>
        </c:rich>
      </c:tx>
      <c:layout>
        <c:manualLayout>
          <c:xMode val="edge"/>
          <c:yMode val="edge"/>
          <c:x val="0.14105314960629922"/>
          <c:y val="2.2238129324743503E-3"/>
        </c:manualLayout>
      </c:layout>
      <c:overlay val="0"/>
    </c:title>
    <c:autoTitleDeleted val="0"/>
    <c:plotArea>
      <c:layout/>
      <c:barChart>
        <c:barDir val="bar"/>
        <c:grouping val="clustered"/>
        <c:varyColors val="0"/>
        <c:ser>
          <c:idx val="0"/>
          <c:order val="0"/>
          <c:tx>
            <c:strRef>
              <c:f>Feuil3!$C$1</c:f>
              <c:strCache>
                <c:ptCount val="1"/>
                <c:pt idx="0">
                  <c:v>Prévalence % </c:v>
                </c:pt>
              </c:strCache>
            </c:strRef>
          </c:tx>
          <c:invertIfNegative val="0"/>
          <c:cat>
            <c:strRef>
              <c:f>Feuil3!$B$2:$B$25</c:f>
              <c:strCache>
                <c:ptCount val="24"/>
                <c:pt idx="0">
                  <c:v>Zaghouan </c:v>
                </c:pt>
                <c:pt idx="1">
                  <c:v>Béja </c:v>
                </c:pt>
                <c:pt idx="2">
                  <c:v>Gabès </c:v>
                </c:pt>
                <c:pt idx="3">
                  <c:v>Siliana </c:v>
                </c:pt>
                <c:pt idx="4">
                  <c:v>Mannouba </c:v>
                </c:pt>
                <c:pt idx="5">
                  <c:v>Gafsa </c:v>
                </c:pt>
                <c:pt idx="6">
                  <c:v>Le Kef </c:v>
                </c:pt>
                <c:pt idx="7">
                  <c:v>Médenine </c:v>
                </c:pt>
                <c:pt idx="8">
                  <c:v>Ariana </c:v>
                </c:pt>
                <c:pt idx="9">
                  <c:v>Sidi Bouzid </c:v>
                </c:pt>
                <c:pt idx="10">
                  <c:v>Kairouan </c:v>
                </c:pt>
                <c:pt idx="11">
                  <c:v>Bizerte </c:v>
                </c:pt>
                <c:pt idx="12">
                  <c:v>Tataouine </c:v>
                </c:pt>
                <c:pt idx="13">
                  <c:v>Nabeul </c:v>
                </c:pt>
                <c:pt idx="14">
                  <c:v>Kébili </c:v>
                </c:pt>
                <c:pt idx="15">
                  <c:v>Monastir </c:v>
                </c:pt>
                <c:pt idx="16">
                  <c:v>Kasserine </c:v>
                </c:pt>
                <c:pt idx="17">
                  <c:v>Jendouba </c:v>
                </c:pt>
                <c:pt idx="18">
                  <c:v>Tunis </c:v>
                </c:pt>
                <c:pt idx="19">
                  <c:v>Sousse </c:v>
                </c:pt>
                <c:pt idx="20">
                  <c:v>Tozeur </c:v>
                </c:pt>
                <c:pt idx="21">
                  <c:v>Mahdia </c:v>
                </c:pt>
                <c:pt idx="22">
                  <c:v>Sfax </c:v>
                </c:pt>
                <c:pt idx="23">
                  <c:v>Ben Arous </c:v>
                </c:pt>
              </c:strCache>
            </c:strRef>
          </c:cat>
          <c:val>
            <c:numRef>
              <c:f>Feuil3!$C$2:$C$25</c:f>
              <c:numCache>
                <c:formatCode>General</c:formatCode>
                <c:ptCount val="24"/>
                <c:pt idx="0">
                  <c:v>0</c:v>
                </c:pt>
                <c:pt idx="1">
                  <c:v>0.60000000000000009</c:v>
                </c:pt>
                <c:pt idx="2">
                  <c:v>1</c:v>
                </c:pt>
                <c:pt idx="3">
                  <c:v>1.5</c:v>
                </c:pt>
                <c:pt idx="4">
                  <c:v>1.6</c:v>
                </c:pt>
                <c:pt idx="5">
                  <c:v>2.2000000000000002</c:v>
                </c:pt>
                <c:pt idx="6">
                  <c:v>3.3</c:v>
                </c:pt>
                <c:pt idx="7">
                  <c:v>4.2</c:v>
                </c:pt>
                <c:pt idx="8">
                  <c:v>4.5</c:v>
                </c:pt>
                <c:pt idx="9">
                  <c:v>4.5</c:v>
                </c:pt>
                <c:pt idx="10">
                  <c:v>4.8</c:v>
                </c:pt>
                <c:pt idx="11">
                  <c:v>4.9000000000000004</c:v>
                </c:pt>
                <c:pt idx="12">
                  <c:v>4.9000000000000004</c:v>
                </c:pt>
                <c:pt idx="13">
                  <c:v>5</c:v>
                </c:pt>
                <c:pt idx="14">
                  <c:v>5.4</c:v>
                </c:pt>
                <c:pt idx="15">
                  <c:v>5.7</c:v>
                </c:pt>
                <c:pt idx="16">
                  <c:v>5.9</c:v>
                </c:pt>
                <c:pt idx="17">
                  <c:v>6.2</c:v>
                </c:pt>
                <c:pt idx="18">
                  <c:v>6.6</c:v>
                </c:pt>
                <c:pt idx="19">
                  <c:v>7.4</c:v>
                </c:pt>
                <c:pt idx="20">
                  <c:v>7.9</c:v>
                </c:pt>
                <c:pt idx="21">
                  <c:v>12.2</c:v>
                </c:pt>
                <c:pt idx="22">
                  <c:v>12.8</c:v>
                </c:pt>
                <c:pt idx="23">
                  <c:v>18.600000000000001</c:v>
                </c:pt>
              </c:numCache>
            </c:numRef>
          </c:val>
        </c:ser>
        <c:dLbls>
          <c:showLegendKey val="0"/>
          <c:showVal val="0"/>
          <c:showCatName val="0"/>
          <c:showSerName val="0"/>
          <c:showPercent val="0"/>
          <c:showBubbleSize val="0"/>
        </c:dLbls>
        <c:gapWidth val="150"/>
        <c:axId val="202728432"/>
        <c:axId val="203272224"/>
      </c:barChart>
      <c:catAx>
        <c:axId val="202728432"/>
        <c:scaling>
          <c:orientation val="minMax"/>
        </c:scaling>
        <c:delete val="0"/>
        <c:axPos val="l"/>
        <c:numFmt formatCode="General" sourceLinked="0"/>
        <c:majorTickMark val="out"/>
        <c:minorTickMark val="none"/>
        <c:tickLblPos val="nextTo"/>
        <c:txPr>
          <a:bodyPr/>
          <a:lstStyle/>
          <a:p>
            <a:pPr>
              <a:defRPr sz="1000"/>
            </a:pPr>
            <a:endParaRPr lang="en-US"/>
          </a:p>
        </c:txPr>
        <c:crossAx val="203272224"/>
        <c:crosses val="autoZero"/>
        <c:auto val="1"/>
        <c:lblAlgn val="ctr"/>
        <c:lblOffset val="100"/>
        <c:noMultiLvlLbl val="0"/>
      </c:catAx>
      <c:valAx>
        <c:axId val="203272224"/>
        <c:scaling>
          <c:orientation val="minMax"/>
        </c:scaling>
        <c:delete val="0"/>
        <c:axPos val="b"/>
        <c:numFmt formatCode="General" sourceLinked="1"/>
        <c:majorTickMark val="out"/>
        <c:minorTickMark val="none"/>
        <c:tickLblPos val="nextTo"/>
        <c:crossAx val="202728432"/>
        <c:crosses val="autoZero"/>
        <c:crossBetween val="between"/>
      </c:valAx>
    </c:plotArea>
    <c:plotVisOnly val="1"/>
    <c:dispBlanksAs val="gap"/>
    <c:showDLblsOverMax val="0"/>
  </c:chart>
  <c:spPr>
    <a:solidFill>
      <a:schemeClr val="bg1"/>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Prévalence (%) des patients infectés par genre</a:t>
            </a:r>
          </a:p>
        </c:rich>
      </c:tx>
      <c:overlay val="0"/>
    </c:title>
    <c:autoTitleDeleted val="0"/>
    <c:plotArea>
      <c:layout/>
      <c:barChart>
        <c:barDir val="col"/>
        <c:grouping val="clustered"/>
        <c:varyColors val="0"/>
        <c:ser>
          <c:idx val="0"/>
          <c:order val="0"/>
          <c:tx>
            <c:strRef>
              <c:f>Feuil3!$K$55</c:f>
              <c:strCache>
                <c:ptCount val="1"/>
                <c:pt idx="0">
                  <c:v>Prévalence (%)</c:v>
                </c:pt>
              </c:strCache>
            </c:strRef>
          </c:tx>
          <c:invertIfNegative val="0"/>
          <c:cat>
            <c:strRef>
              <c:f>Feuil3!$J$56:$J$57</c:f>
              <c:strCache>
                <c:ptCount val="2"/>
                <c:pt idx="0">
                  <c:v>Masculin</c:v>
                </c:pt>
                <c:pt idx="1">
                  <c:v>Féminin</c:v>
                </c:pt>
              </c:strCache>
            </c:strRef>
          </c:cat>
          <c:val>
            <c:numRef>
              <c:f>Feuil3!$K$56:$K$57</c:f>
              <c:numCache>
                <c:formatCode>General</c:formatCode>
                <c:ptCount val="2"/>
                <c:pt idx="0">
                  <c:v>8.2000000000000011</c:v>
                </c:pt>
                <c:pt idx="1">
                  <c:v>5.0999999999999996</c:v>
                </c:pt>
              </c:numCache>
            </c:numRef>
          </c:val>
        </c:ser>
        <c:dLbls>
          <c:showLegendKey val="0"/>
          <c:showVal val="0"/>
          <c:showCatName val="0"/>
          <c:showSerName val="0"/>
          <c:showPercent val="0"/>
          <c:showBubbleSize val="0"/>
        </c:dLbls>
        <c:gapWidth val="150"/>
        <c:axId val="203273792"/>
        <c:axId val="203272616"/>
      </c:barChart>
      <c:catAx>
        <c:axId val="203273792"/>
        <c:scaling>
          <c:orientation val="minMax"/>
        </c:scaling>
        <c:delete val="0"/>
        <c:axPos val="b"/>
        <c:numFmt formatCode="General" sourceLinked="0"/>
        <c:majorTickMark val="out"/>
        <c:minorTickMark val="none"/>
        <c:tickLblPos val="nextTo"/>
        <c:crossAx val="203272616"/>
        <c:crosses val="autoZero"/>
        <c:auto val="1"/>
        <c:lblAlgn val="ctr"/>
        <c:lblOffset val="100"/>
        <c:noMultiLvlLbl val="0"/>
      </c:catAx>
      <c:valAx>
        <c:axId val="203272616"/>
        <c:scaling>
          <c:orientation val="minMax"/>
        </c:scaling>
        <c:delete val="0"/>
        <c:axPos val="l"/>
        <c:title>
          <c:tx>
            <c:rich>
              <a:bodyPr rot="-5400000" vert="horz"/>
              <a:lstStyle/>
              <a:p>
                <a:pPr>
                  <a:defRPr/>
                </a:pPr>
                <a:r>
                  <a:rPr lang="en-US"/>
                  <a:t>Prévalence (%)</a:t>
                </a:r>
              </a:p>
            </c:rich>
          </c:tx>
          <c:overlay val="0"/>
        </c:title>
        <c:numFmt formatCode="General" sourceLinked="1"/>
        <c:majorTickMark val="out"/>
        <c:minorTickMark val="none"/>
        <c:tickLblPos val="nextTo"/>
        <c:crossAx val="203273792"/>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Prévalence (%) des patients infectés par tranche d'âge</a:t>
            </a:r>
          </a:p>
        </c:rich>
      </c:tx>
      <c:overlay val="0"/>
    </c:title>
    <c:autoTitleDeleted val="0"/>
    <c:plotArea>
      <c:layout/>
      <c:barChart>
        <c:barDir val="col"/>
        <c:grouping val="clustered"/>
        <c:varyColors val="0"/>
        <c:ser>
          <c:idx val="0"/>
          <c:order val="0"/>
          <c:tx>
            <c:strRef>
              <c:f>Feuil3!$J$69</c:f>
              <c:strCache>
                <c:ptCount val="1"/>
                <c:pt idx="0">
                  <c:v>Prévalence (%)</c:v>
                </c:pt>
              </c:strCache>
            </c:strRef>
          </c:tx>
          <c:invertIfNegative val="0"/>
          <c:cat>
            <c:strRef>
              <c:f>Feuil3!$I$70:$I$79</c:f>
              <c:strCache>
                <c:ptCount val="10"/>
                <c:pt idx="0">
                  <c:v>0_1</c:v>
                </c:pt>
                <c:pt idx="1">
                  <c:v>1_5</c:v>
                </c:pt>
                <c:pt idx="2">
                  <c:v>5_15</c:v>
                </c:pt>
                <c:pt idx="3">
                  <c:v>15_25</c:v>
                </c:pt>
                <c:pt idx="4">
                  <c:v>25_35</c:v>
                </c:pt>
                <c:pt idx="5">
                  <c:v>35_45</c:v>
                </c:pt>
                <c:pt idx="6">
                  <c:v>45_55</c:v>
                </c:pt>
                <c:pt idx="7">
                  <c:v>55_65</c:v>
                </c:pt>
                <c:pt idx="8">
                  <c:v>65_75</c:v>
                </c:pt>
                <c:pt idx="9">
                  <c:v>&gt; 75</c:v>
                </c:pt>
              </c:strCache>
            </c:strRef>
          </c:cat>
          <c:val>
            <c:numRef>
              <c:f>Feuil3!$J$70:$J$79</c:f>
              <c:numCache>
                <c:formatCode>###0.0%</c:formatCode>
                <c:ptCount val="10"/>
                <c:pt idx="0">
                  <c:v>0.11160714285714286</c:v>
                </c:pt>
                <c:pt idx="1">
                  <c:v>5.0179211469534052E-2</c:v>
                </c:pt>
                <c:pt idx="2">
                  <c:v>5.6962025316455694E-2</c:v>
                </c:pt>
                <c:pt idx="3">
                  <c:v>7.9136690647482008E-2</c:v>
                </c:pt>
                <c:pt idx="4">
                  <c:v>6.6141732283464566E-2</c:v>
                </c:pt>
                <c:pt idx="5">
                  <c:v>5.8972198820556022E-2</c:v>
                </c:pt>
                <c:pt idx="6">
                  <c:v>5.9813084112149528E-2</c:v>
                </c:pt>
                <c:pt idx="7">
                  <c:v>5.7947019867549666E-2</c:v>
                </c:pt>
                <c:pt idx="8">
                  <c:v>6.8885448916408659E-2</c:v>
                </c:pt>
                <c:pt idx="9">
                  <c:v>6.3444108761329304E-2</c:v>
                </c:pt>
              </c:numCache>
            </c:numRef>
          </c:val>
        </c:ser>
        <c:dLbls>
          <c:showLegendKey val="0"/>
          <c:showVal val="0"/>
          <c:showCatName val="0"/>
          <c:showSerName val="0"/>
          <c:showPercent val="0"/>
          <c:showBubbleSize val="0"/>
        </c:dLbls>
        <c:gapWidth val="150"/>
        <c:axId val="203270656"/>
        <c:axId val="203273008"/>
      </c:barChart>
      <c:catAx>
        <c:axId val="203270656"/>
        <c:scaling>
          <c:orientation val="minMax"/>
        </c:scaling>
        <c:delete val="0"/>
        <c:axPos val="b"/>
        <c:numFmt formatCode="General" sourceLinked="0"/>
        <c:majorTickMark val="out"/>
        <c:minorTickMark val="none"/>
        <c:tickLblPos val="nextTo"/>
        <c:crossAx val="203273008"/>
        <c:crosses val="autoZero"/>
        <c:auto val="1"/>
        <c:lblAlgn val="ctr"/>
        <c:lblOffset val="100"/>
        <c:noMultiLvlLbl val="0"/>
      </c:catAx>
      <c:valAx>
        <c:axId val="203273008"/>
        <c:scaling>
          <c:orientation val="minMax"/>
        </c:scaling>
        <c:delete val="0"/>
        <c:axPos val="l"/>
        <c:numFmt formatCode="###0.0%" sourceLinked="1"/>
        <c:majorTickMark val="out"/>
        <c:minorTickMark val="none"/>
        <c:tickLblPos val="nextTo"/>
        <c:crossAx val="20327065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4.8156441377450905E-2"/>
          <c:y val="3.1154032854444458E-2"/>
          <c:w val="0.7216806830134479"/>
          <c:h val="0.66005621345114862"/>
        </c:manualLayout>
      </c:layout>
      <c:bar3DChart>
        <c:barDir val="col"/>
        <c:grouping val="clustered"/>
        <c:varyColors val="0"/>
        <c:ser>
          <c:idx val="0"/>
          <c:order val="0"/>
          <c:tx>
            <c:strRef>
              <c:f>Feuil1!$A$2</c:f>
              <c:strCache>
                <c:ptCount val="1"/>
                <c:pt idx="0">
                  <c:v>Ph sauvage</c:v>
                </c:pt>
              </c:strCache>
            </c:strRef>
          </c:tx>
          <c:invertIfNegative val="0"/>
          <c:cat>
            <c:strRef>
              <c:f>Feuil1!$B$1:$H$1</c:f>
              <c:strCache>
                <c:ptCount val="7"/>
                <c:pt idx="0">
                  <c:v>P aruginosa</c:v>
                </c:pt>
                <c:pt idx="1">
                  <c:v>K pneumoniae</c:v>
                </c:pt>
                <c:pt idx="2">
                  <c:v>A baumanii</c:v>
                </c:pt>
                <c:pt idx="3">
                  <c:v>E coli</c:v>
                </c:pt>
                <c:pt idx="4">
                  <c:v>S aureus</c:v>
                </c:pt>
                <c:pt idx="5">
                  <c:v>SCN</c:v>
                </c:pt>
                <c:pt idx="6">
                  <c:v>E cloacae</c:v>
                </c:pt>
              </c:strCache>
            </c:strRef>
          </c:cat>
          <c:val>
            <c:numRef>
              <c:f>Feuil1!$B$2:$H$2</c:f>
              <c:numCache>
                <c:formatCode>General</c:formatCode>
                <c:ptCount val="7"/>
                <c:pt idx="0">
                  <c:v>40</c:v>
                </c:pt>
                <c:pt idx="1">
                  <c:v>16</c:v>
                </c:pt>
                <c:pt idx="2">
                  <c:v>0</c:v>
                </c:pt>
                <c:pt idx="3">
                  <c:v>9</c:v>
                </c:pt>
                <c:pt idx="4">
                  <c:v>16</c:v>
                </c:pt>
                <c:pt idx="5">
                  <c:v>9</c:v>
                </c:pt>
                <c:pt idx="6">
                  <c:v>10</c:v>
                </c:pt>
              </c:numCache>
            </c:numRef>
          </c:val>
        </c:ser>
        <c:ser>
          <c:idx val="1"/>
          <c:order val="1"/>
          <c:tx>
            <c:strRef>
              <c:f>Feuil1!$A$3</c:f>
              <c:strCache>
                <c:ptCount val="1"/>
                <c:pt idx="0">
                  <c:v>Ph acquis</c:v>
                </c:pt>
              </c:strCache>
            </c:strRef>
          </c:tx>
          <c:invertIfNegative val="0"/>
          <c:cat>
            <c:strRef>
              <c:f>Feuil1!$B$1:$H$1</c:f>
              <c:strCache>
                <c:ptCount val="7"/>
                <c:pt idx="0">
                  <c:v>P aruginosa</c:v>
                </c:pt>
                <c:pt idx="1">
                  <c:v>K pneumoniae</c:v>
                </c:pt>
                <c:pt idx="2">
                  <c:v>A baumanii</c:v>
                </c:pt>
                <c:pt idx="3">
                  <c:v>E coli</c:v>
                </c:pt>
                <c:pt idx="4">
                  <c:v>S aureus</c:v>
                </c:pt>
                <c:pt idx="5">
                  <c:v>SCN</c:v>
                </c:pt>
                <c:pt idx="6">
                  <c:v>E cloacae</c:v>
                </c:pt>
              </c:strCache>
            </c:strRef>
          </c:cat>
          <c:val>
            <c:numRef>
              <c:f>Feuil1!$B$3:$H$3</c:f>
              <c:numCache>
                <c:formatCode>General</c:formatCode>
                <c:ptCount val="7"/>
                <c:pt idx="0">
                  <c:v>16</c:v>
                </c:pt>
                <c:pt idx="1">
                  <c:v>35</c:v>
                </c:pt>
                <c:pt idx="2">
                  <c:v>45</c:v>
                </c:pt>
                <c:pt idx="3">
                  <c:v>36</c:v>
                </c:pt>
                <c:pt idx="4">
                  <c:v>15</c:v>
                </c:pt>
                <c:pt idx="5">
                  <c:v>9</c:v>
                </c:pt>
                <c:pt idx="6">
                  <c:v>6</c:v>
                </c:pt>
              </c:numCache>
            </c:numRef>
          </c:val>
        </c:ser>
        <c:dLbls>
          <c:showLegendKey val="0"/>
          <c:showVal val="0"/>
          <c:showCatName val="0"/>
          <c:showSerName val="0"/>
          <c:showPercent val="0"/>
          <c:showBubbleSize val="0"/>
        </c:dLbls>
        <c:gapWidth val="150"/>
        <c:shape val="cylinder"/>
        <c:axId val="203273400"/>
        <c:axId val="203275752"/>
        <c:axId val="0"/>
      </c:bar3DChart>
      <c:catAx>
        <c:axId val="203273400"/>
        <c:scaling>
          <c:orientation val="minMax"/>
        </c:scaling>
        <c:delete val="0"/>
        <c:axPos val="b"/>
        <c:numFmt formatCode="General" sourceLinked="0"/>
        <c:majorTickMark val="out"/>
        <c:minorTickMark val="none"/>
        <c:tickLblPos val="nextTo"/>
        <c:txPr>
          <a:bodyPr/>
          <a:lstStyle/>
          <a:p>
            <a:pPr>
              <a:defRPr sz="1600" b="1"/>
            </a:pPr>
            <a:endParaRPr lang="en-US"/>
          </a:p>
        </c:txPr>
        <c:crossAx val="203275752"/>
        <c:crosses val="autoZero"/>
        <c:auto val="1"/>
        <c:lblAlgn val="ctr"/>
        <c:lblOffset val="100"/>
        <c:noMultiLvlLbl val="0"/>
      </c:catAx>
      <c:valAx>
        <c:axId val="203275752"/>
        <c:scaling>
          <c:orientation val="minMax"/>
        </c:scaling>
        <c:delete val="0"/>
        <c:axPos val="l"/>
        <c:numFmt formatCode="General" sourceLinked="1"/>
        <c:majorTickMark val="out"/>
        <c:minorTickMark val="none"/>
        <c:tickLblPos val="nextTo"/>
        <c:crossAx val="203273400"/>
        <c:crosses val="autoZero"/>
        <c:crossBetween val="between"/>
      </c:valAx>
    </c:plotArea>
    <c:legend>
      <c:legendPos val="r"/>
      <c:legendEntry>
        <c:idx val="0"/>
        <c:txPr>
          <a:bodyPr/>
          <a:lstStyle/>
          <a:p>
            <a:pPr>
              <a:defRPr sz="1800"/>
            </a:pPr>
            <a:endParaRPr lang="en-US"/>
          </a:p>
        </c:txPr>
      </c:legendEntry>
      <c:legendEntry>
        <c:idx val="1"/>
        <c:txPr>
          <a:bodyPr/>
          <a:lstStyle/>
          <a:p>
            <a:pPr>
              <a:defRPr sz="1800"/>
            </a:pPr>
            <a:endParaRPr lang="en-US"/>
          </a:p>
        </c:txPr>
      </c:legendEntry>
      <c:layout>
        <c:manualLayout>
          <c:xMode val="edge"/>
          <c:yMode val="edge"/>
          <c:x val="0.81400291993391094"/>
          <c:y val="0.29492684761232058"/>
          <c:w val="0.17673776718866141"/>
          <c:h val="0.25581428747870921"/>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1FDE25-8B76-4226-BA32-23E36C92B314}" type="datetimeFigureOut">
              <a:rPr lang="fr-FR" smtClean="0"/>
              <a:pPr/>
              <a:t>26/06/2019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4A87CC-A446-4A2E-9D19-D6928FF531B9}" type="slidenum">
              <a:rPr lang="fr-FR" smtClean="0"/>
              <a:pPr/>
              <a:t>‹#›</a:t>
            </a:fld>
            <a:endParaRPr lang="fr-FR"/>
          </a:p>
        </p:txBody>
      </p:sp>
    </p:spTree>
    <p:extLst>
      <p:ext uri="{BB962C8B-B14F-4D97-AF65-F5344CB8AC3E}">
        <p14:creationId xmlns:p14="http://schemas.microsoft.com/office/powerpoint/2010/main" val="3790327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9ECA6C3B-A492-4829-A50C-3B74C4A89652}"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32E2812F-E5AB-4FE0-9D9D-74FE1283F7F8}"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4C4C1A03-673B-4259-A062-481C36CA2033}"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928688" y="2928938"/>
            <a:ext cx="3802062" cy="3197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83150" y="2928938"/>
            <a:ext cx="3803650" cy="3197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7" name="Espace réservé du numéro de diapositive 5"/>
          <p:cNvSpPr>
            <a:spLocks noGrp="1"/>
          </p:cNvSpPr>
          <p:nvPr>
            <p:ph type="sldNum" sz="quarter" idx="12"/>
          </p:nvPr>
        </p:nvSpPr>
        <p:spPr/>
        <p:txBody>
          <a:bodyPr/>
          <a:lstStyle>
            <a:lvl1pPr>
              <a:defRPr/>
            </a:lvl1pPr>
          </a:lstStyle>
          <a:p>
            <a:pPr>
              <a:defRPr/>
            </a:pPr>
            <a:fld id="{3508965E-1705-40B1-A2B1-D458809B735C}"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9" name="Espace réservé du numéro de diapositive 5"/>
          <p:cNvSpPr>
            <a:spLocks noGrp="1"/>
          </p:cNvSpPr>
          <p:nvPr>
            <p:ph type="sldNum" sz="quarter" idx="12"/>
          </p:nvPr>
        </p:nvSpPr>
        <p:spPr/>
        <p:txBody>
          <a:bodyPr/>
          <a:lstStyle>
            <a:lvl1pPr>
              <a:defRPr/>
            </a:lvl1pPr>
          </a:lstStyle>
          <a:p>
            <a:pPr>
              <a:defRPr/>
            </a:pPr>
            <a:fld id="{4B730C72-FABB-4B8E-B8E1-5B3DBB758191}"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4"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5" name="Espace réservé du numéro de diapositive 5"/>
          <p:cNvSpPr>
            <a:spLocks noGrp="1"/>
          </p:cNvSpPr>
          <p:nvPr>
            <p:ph type="sldNum" sz="quarter" idx="12"/>
          </p:nvPr>
        </p:nvSpPr>
        <p:spPr/>
        <p:txBody>
          <a:bodyPr/>
          <a:lstStyle>
            <a:lvl1pPr>
              <a:defRPr/>
            </a:lvl1pPr>
          </a:lstStyle>
          <a:p>
            <a:pPr>
              <a:defRPr/>
            </a:pPr>
            <a:fld id="{2EF26381-6A79-4F35-BAC8-7634AC647BAC}"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3"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4" name="Espace réservé du numéro de diapositive 5"/>
          <p:cNvSpPr>
            <a:spLocks noGrp="1"/>
          </p:cNvSpPr>
          <p:nvPr>
            <p:ph type="sldNum" sz="quarter" idx="12"/>
          </p:nvPr>
        </p:nvSpPr>
        <p:spPr/>
        <p:txBody>
          <a:bodyPr/>
          <a:lstStyle>
            <a:lvl1pPr>
              <a:defRPr/>
            </a:lvl1pPr>
          </a:lstStyle>
          <a:p>
            <a:pPr>
              <a:defRPr/>
            </a:pPr>
            <a:fld id="{0E13AED5-D158-4B0B-AF26-454B0473C51E}"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7" name="Espace réservé du numéro de diapositive 5"/>
          <p:cNvSpPr>
            <a:spLocks noGrp="1"/>
          </p:cNvSpPr>
          <p:nvPr>
            <p:ph type="sldNum" sz="quarter" idx="12"/>
          </p:nvPr>
        </p:nvSpPr>
        <p:spPr/>
        <p:txBody>
          <a:bodyPr/>
          <a:lstStyle>
            <a:lvl1pPr>
              <a:defRPr/>
            </a:lvl1pPr>
          </a:lstStyle>
          <a:p>
            <a:pPr>
              <a:defRPr/>
            </a:pPr>
            <a:fld id="{D94CBC48-9506-496B-8AA7-DB461ACDB8CF}"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7" name="Espace réservé du numéro de diapositive 5"/>
          <p:cNvSpPr>
            <a:spLocks noGrp="1"/>
          </p:cNvSpPr>
          <p:nvPr>
            <p:ph type="sldNum" sz="quarter" idx="12"/>
          </p:nvPr>
        </p:nvSpPr>
        <p:spPr/>
        <p:txBody>
          <a:bodyPr/>
          <a:lstStyle>
            <a:lvl1pPr>
              <a:defRPr/>
            </a:lvl1pPr>
          </a:lstStyle>
          <a:p>
            <a:pPr>
              <a:defRPr/>
            </a:pPr>
            <a:fld id="{08AE07EC-C156-4AA7-9C88-D09917996974}"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B3BFC003-FD16-49CE-9AAC-3205EF372DEB}"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72263" y="1071563"/>
            <a:ext cx="2057400" cy="50546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00063" y="1071563"/>
            <a:ext cx="6019800" cy="50546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F01EB3B5-50BF-4FE2-AE31-81C105715C0A}"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500063" y="1071563"/>
            <a:ext cx="82296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928688" y="2928938"/>
            <a:ext cx="7758112" cy="3197225"/>
          </a:xfrm>
        </p:spPr>
        <p:txBody>
          <a:bodyPr/>
          <a:lstStyle/>
          <a:p>
            <a:pPr lvl="0"/>
            <a:endParaRPr lang="fr-FR" noProof="0" smtClean="0"/>
          </a:p>
        </p:txBody>
      </p:sp>
      <p:sp>
        <p:nvSpPr>
          <p:cNvPr id="4" name="Espace réservé de la date 3"/>
          <p:cNvSpPr>
            <a:spLocks noGrp="1"/>
          </p:cNvSpPr>
          <p:nvPr>
            <p:ph type="dt" sz="half" idx="10"/>
          </p:nvPr>
        </p:nvSpPr>
        <p:spPr/>
        <p:txBody>
          <a:bodyPr/>
          <a:lstStyle>
            <a:lvl1pPr>
              <a:defRPr/>
            </a:lvl1p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NosoTun 2012</a:t>
            </a:r>
          </a:p>
        </p:txBody>
      </p:sp>
      <p:sp>
        <p:nvSpPr>
          <p:cNvPr id="6" name="Espace réservé du numéro de diapositive 5"/>
          <p:cNvSpPr>
            <a:spLocks noGrp="1"/>
          </p:cNvSpPr>
          <p:nvPr>
            <p:ph type="sldNum" sz="quarter" idx="12"/>
          </p:nvPr>
        </p:nvSpPr>
        <p:spPr/>
        <p:txBody>
          <a:bodyPr/>
          <a:lstStyle>
            <a:lvl1pPr>
              <a:defRPr/>
            </a:lvl1pPr>
          </a:lstStyle>
          <a:p>
            <a:pPr>
              <a:defRPr/>
            </a:pPr>
            <a:fld id="{00EBA527-C53A-4B92-9350-B533A04CEEFD}"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4.bp.blogspot.com/_evbKckKQ3dQ/SHTiwYMYVKI/AAAAAAAAAXs/UU_y7teHtF8/S269/-Tunisie+drapeau.gif"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500188" y="71438"/>
            <a:ext cx="6357937" cy="9286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r>
              <a:rPr lang="fr-FR" b="1">
                <a:solidFill>
                  <a:schemeClr val="bg1"/>
                </a:solidFill>
                <a:latin typeface="Arial" charset="0"/>
                <a:cs typeface="Arial" charset="0"/>
              </a:rPr>
              <a:t>Enquête Nationale de Prévalence, NOSO-TUN 2012</a:t>
            </a:r>
            <a:r>
              <a:rPr lang="fr-FR">
                <a:solidFill>
                  <a:schemeClr val="tx1"/>
                </a:solidFill>
                <a:latin typeface="Arial" charset="0"/>
                <a:cs typeface="Arial" charset="0"/>
              </a:rPr>
              <a:t> </a:t>
            </a:r>
          </a:p>
        </p:txBody>
      </p:sp>
      <p:pic>
        <p:nvPicPr>
          <p:cNvPr id="1027" name="Image 13" descr="Logo ONMNE.wmf"/>
          <p:cNvPicPr>
            <a:picLocks noChangeAspect="1"/>
          </p:cNvPicPr>
          <p:nvPr/>
        </p:nvPicPr>
        <p:blipFill>
          <a:blip r:embed="rId14" cstate="print"/>
          <a:srcRect/>
          <a:stretch>
            <a:fillRect/>
          </a:stretch>
        </p:blipFill>
        <p:spPr bwMode="auto">
          <a:xfrm>
            <a:off x="31750" y="71438"/>
            <a:ext cx="1379538" cy="785812"/>
          </a:xfrm>
          <a:prstGeom prst="rect">
            <a:avLst/>
          </a:prstGeom>
          <a:noFill/>
          <a:ln w="9525">
            <a:noFill/>
            <a:miter lim="800000"/>
            <a:headEnd/>
            <a:tailEnd/>
          </a:ln>
        </p:spPr>
      </p:pic>
      <p:pic>
        <p:nvPicPr>
          <p:cNvPr id="1028" name="Picture 6" descr="Afficher l'image en taille réelle">
            <a:hlinkClick r:id="rId15"/>
          </p:cNvPr>
          <p:cNvPicPr>
            <a:picLocks noChangeAspect="1" noChangeArrowheads="1"/>
          </p:cNvPicPr>
          <p:nvPr/>
        </p:nvPicPr>
        <p:blipFill>
          <a:blip r:embed="rId16" cstate="print"/>
          <a:srcRect/>
          <a:stretch>
            <a:fillRect/>
          </a:stretch>
        </p:blipFill>
        <p:spPr bwMode="auto">
          <a:xfrm>
            <a:off x="7861300" y="0"/>
            <a:ext cx="1282700" cy="928688"/>
          </a:xfrm>
          <a:prstGeom prst="rect">
            <a:avLst/>
          </a:prstGeom>
          <a:noFill/>
          <a:ln w="9525">
            <a:noFill/>
            <a:miter lim="800000"/>
            <a:headEnd/>
            <a:tailEnd/>
          </a:ln>
        </p:spPr>
      </p:pic>
      <p:sp>
        <p:nvSpPr>
          <p:cNvPr id="1029" name="Espace réservé du titre 1"/>
          <p:cNvSpPr>
            <a:spLocks noGrp="1"/>
          </p:cNvSpPr>
          <p:nvPr>
            <p:ph type="title"/>
          </p:nvPr>
        </p:nvSpPr>
        <p:spPr bwMode="auto">
          <a:xfrm>
            <a:off x="500063" y="107156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30" name="Espace réservé du texte 2"/>
          <p:cNvSpPr>
            <a:spLocks noGrp="1"/>
          </p:cNvSpPr>
          <p:nvPr>
            <p:ph type="body" idx="1"/>
          </p:nvPr>
        </p:nvSpPr>
        <p:spPr bwMode="auto">
          <a:xfrm>
            <a:off x="928688" y="2928938"/>
            <a:ext cx="7758112" cy="3197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3"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mn-lt"/>
              </a:defRPr>
            </a:lvl1pPr>
          </a:lstStyle>
          <a:p>
            <a:pPr>
              <a:defRPr/>
            </a:pPr>
            <a:r>
              <a:rPr lang="fr-FR" smtClean="0"/>
              <a:t>07/08/2014</a:t>
            </a:r>
            <a:endParaRPr lang="fr-FR"/>
          </a:p>
        </p:txBody>
      </p:sp>
      <p:sp>
        <p:nvSpPr>
          <p:cNvPr id="14"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98989"/>
                </a:solidFill>
                <a:latin typeface="+mn-lt"/>
              </a:defRPr>
            </a:lvl1pPr>
          </a:lstStyle>
          <a:p>
            <a:pPr>
              <a:defRPr/>
            </a:pPr>
            <a:r>
              <a:rPr lang="fr-FR"/>
              <a:t>NosoTun 2012</a:t>
            </a:r>
          </a:p>
        </p:txBody>
      </p:sp>
      <p:sp>
        <p:nvSpPr>
          <p:cNvPr id="15"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6CB1103-98A3-4230-AA6A-4108337BF60C}"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eaLnBrk="0" fontAlgn="base" hangingPunct="0">
        <a:spcBef>
          <a:spcPct val="0"/>
        </a:spcBef>
        <a:spcAft>
          <a:spcPct val="0"/>
        </a:spcAft>
        <a:defRPr sz="4400">
          <a:solidFill>
            <a:schemeClr val="tx1"/>
          </a:solidFill>
          <a:latin typeface="Calibri" charset="0"/>
        </a:defRPr>
      </a:lvl6pPr>
      <a:lvl7pPr marL="914400" algn="ctr" rtl="0" eaLnBrk="0" fontAlgn="base" hangingPunct="0">
        <a:spcBef>
          <a:spcPct val="0"/>
        </a:spcBef>
        <a:spcAft>
          <a:spcPct val="0"/>
        </a:spcAft>
        <a:defRPr sz="4400">
          <a:solidFill>
            <a:schemeClr val="tx1"/>
          </a:solidFill>
          <a:latin typeface="Calibri" charset="0"/>
        </a:defRPr>
      </a:lvl7pPr>
      <a:lvl8pPr marL="1371600" algn="ctr" rtl="0" eaLnBrk="0" fontAlgn="base" hangingPunct="0">
        <a:spcBef>
          <a:spcPct val="0"/>
        </a:spcBef>
        <a:spcAft>
          <a:spcPct val="0"/>
        </a:spcAft>
        <a:defRPr sz="4400">
          <a:solidFill>
            <a:schemeClr val="tx1"/>
          </a:solidFill>
          <a:latin typeface="Calibri" charset="0"/>
        </a:defRPr>
      </a:lvl8pPr>
      <a:lvl9pPr marL="1828800" algn="ctr" rtl="0" eaLnBrk="0" fontAlgn="base" hangingPunct="0">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2052" name="Rectangle 2"/>
          <p:cNvSpPr>
            <a:spLocks noGrp="1"/>
          </p:cNvSpPr>
          <p:nvPr>
            <p:ph type="ctrTitle"/>
          </p:nvPr>
        </p:nvSpPr>
        <p:spPr>
          <a:xfrm>
            <a:off x="0" y="1066800"/>
            <a:ext cx="8915400" cy="3048000"/>
          </a:xfrm>
        </p:spPr>
        <p:txBody>
          <a:bodyPr/>
          <a:lstStyle/>
          <a:p>
            <a:r>
              <a:rPr lang="fr-FR" sz="4000" b="1" dirty="0" smtClean="0">
                <a:solidFill>
                  <a:schemeClr val="tx1"/>
                </a:solidFill>
                <a:latin typeface="+mj-lt"/>
                <a:ea typeface="+mj-ea"/>
                <a:cs typeface="+mj-cs"/>
              </a:rPr>
              <a:t>Enquête Nationale de Prévalence des Infections Nosocomiales </a:t>
            </a:r>
            <a:r>
              <a:rPr lang="fr-FR" sz="4000" b="1" dirty="0" err="1" smtClean="0">
                <a:solidFill>
                  <a:schemeClr val="tx1"/>
                </a:solidFill>
                <a:latin typeface="+mj-lt"/>
                <a:ea typeface="+mj-ea"/>
                <a:cs typeface="+mj-cs"/>
              </a:rPr>
              <a:t>NosoTun</a:t>
            </a:r>
            <a:r>
              <a:rPr lang="fr-FR" sz="4000" b="1" dirty="0" smtClean="0">
                <a:solidFill>
                  <a:schemeClr val="tx1"/>
                </a:solidFill>
                <a:latin typeface="+mj-lt"/>
                <a:ea typeface="+mj-ea"/>
                <a:cs typeface="+mj-cs"/>
              </a:rPr>
              <a:t> 2012</a:t>
            </a:r>
            <a:br>
              <a:rPr lang="fr-FR" sz="4000" b="1" dirty="0" smtClean="0">
                <a:solidFill>
                  <a:schemeClr val="tx1"/>
                </a:solidFill>
                <a:latin typeface="+mj-lt"/>
                <a:ea typeface="+mj-ea"/>
                <a:cs typeface="+mj-cs"/>
              </a:rPr>
            </a:br>
            <a:r>
              <a:rPr lang="fr-FR" sz="4000" b="1" dirty="0" smtClean="0">
                <a:solidFill>
                  <a:schemeClr val="tx1"/>
                </a:solidFill>
                <a:latin typeface="+mj-lt"/>
                <a:ea typeface="+mj-ea"/>
                <a:cs typeface="+mj-cs"/>
              </a:rPr>
              <a:t>Synthèse des résultats</a:t>
            </a:r>
            <a:br>
              <a:rPr lang="fr-FR" sz="4000" b="1" dirty="0" smtClean="0">
                <a:solidFill>
                  <a:schemeClr val="tx1"/>
                </a:solidFill>
                <a:latin typeface="+mj-lt"/>
                <a:ea typeface="+mj-ea"/>
                <a:cs typeface="+mj-cs"/>
              </a:rPr>
            </a:br>
            <a:endParaRPr lang="fr-FR" sz="4000" b="1" dirty="0"/>
          </a:p>
        </p:txBody>
      </p:sp>
      <p:sp>
        <p:nvSpPr>
          <p:cNvPr id="2053" name="Rectangle 3"/>
          <p:cNvSpPr>
            <a:spLocks noGrp="1"/>
          </p:cNvSpPr>
          <p:nvPr>
            <p:ph type="subTitle" idx="1"/>
          </p:nvPr>
        </p:nvSpPr>
        <p:spPr>
          <a:xfrm>
            <a:off x="1371600" y="3886200"/>
            <a:ext cx="6400800" cy="762000"/>
          </a:xfrm>
        </p:spPr>
        <p:txBody>
          <a:bodyPr/>
          <a:lstStyle/>
          <a:p>
            <a:r>
              <a:rPr lang="fr-FR" dirty="0" smtClean="0"/>
              <a:t>07 Août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3076" name="Rectangle 2"/>
          <p:cNvSpPr>
            <a:spLocks noGrp="1"/>
          </p:cNvSpPr>
          <p:nvPr>
            <p:ph type="title"/>
          </p:nvPr>
        </p:nvSpPr>
        <p:spPr>
          <a:xfrm>
            <a:off x="500063" y="914400"/>
            <a:ext cx="8229600" cy="1143000"/>
          </a:xfrm>
        </p:spPr>
        <p:txBody>
          <a:bodyPr/>
          <a:lstStyle/>
          <a:p>
            <a:r>
              <a:rPr lang="en-US" smtClean="0"/>
              <a:t>Introduction</a:t>
            </a:r>
          </a:p>
        </p:txBody>
      </p:sp>
      <p:sp>
        <p:nvSpPr>
          <p:cNvPr id="3077" name="Rectangle 3"/>
          <p:cNvSpPr>
            <a:spLocks noGrp="1"/>
          </p:cNvSpPr>
          <p:nvPr>
            <p:ph type="body" idx="1"/>
          </p:nvPr>
        </p:nvSpPr>
        <p:spPr>
          <a:xfrm>
            <a:off x="0" y="2057400"/>
            <a:ext cx="8915400" cy="3962400"/>
          </a:xfrm>
        </p:spPr>
        <p:txBody>
          <a:bodyPr/>
          <a:lstStyle/>
          <a:p>
            <a:pPr>
              <a:lnSpc>
                <a:spcPct val="90000"/>
              </a:lnSpc>
            </a:pPr>
            <a:r>
              <a:rPr lang="fr-FR" sz="2800" dirty="0" smtClean="0"/>
              <a:t>La Stratégie Nationale d’Hygiène et de Sécurité des Soins (SNHSS) </a:t>
            </a:r>
          </a:p>
          <a:p>
            <a:pPr lvl="1">
              <a:lnSpc>
                <a:spcPct val="90000"/>
              </a:lnSpc>
            </a:pPr>
            <a:r>
              <a:rPr lang="fr-FR" sz="2400" dirty="0" smtClean="0"/>
              <a:t>Une première ENP-IN en 2005</a:t>
            </a:r>
          </a:p>
          <a:p>
            <a:pPr lvl="1">
              <a:lnSpc>
                <a:spcPct val="90000"/>
              </a:lnSpc>
            </a:pPr>
            <a:r>
              <a:rPr lang="fr-FR" sz="2400" dirty="0" smtClean="0"/>
              <a:t>Une série d’enquêtes périodiques tous les 5 ans</a:t>
            </a:r>
          </a:p>
          <a:p>
            <a:pPr>
              <a:lnSpc>
                <a:spcPct val="90000"/>
              </a:lnSpc>
            </a:pPr>
            <a:endParaRPr lang="fr-FR" sz="2800" dirty="0" smtClean="0"/>
          </a:p>
          <a:p>
            <a:pPr>
              <a:lnSpc>
                <a:spcPct val="90000"/>
              </a:lnSpc>
            </a:pPr>
            <a:r>
              <a:rPr lang="fr-FR" sz="2800" dirty="0" smtClean="0"/>
              <a:t>Le Comité de Pilotage de la Surveillance des Infections Associées aux Soins  s’est prononcé depuis 2010 en faveur de la réalisation d’une nouvelle enquête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5124" name="Rectangle 2"/>
          <p:cNvSpPr>
            <a:spLocks noGrp="1"/>
          </p:cNvSpPr>
          <p:nvPr>
            <p:ph type="title"/>
          </p:nvPr>
        </p:nvSpPr>
        <p:spPr>
          <a:xfrm>
            <a:off x="500063" y="762000"/>
            <a:ext cx="8229600" cy="1143000"/>
          </a:xfrm>
        </p:spPr>
        <p:txBody>
          <a:bodyPr/>
          <a:lstStyle/>
          <a:p>
            <a:r>
              <a:rPr lang="en-US" smtClean="0"/>
              <a:t>Introduction</a:t>
            </a:r>
          </a:p>
        </p:txBody>
      </p:sp>
      <p:sp>
        <p:nvSpPr>
          <p:cNvPr id="5125" name="Rectangle 3"/>
          <p:cNvSpPr>
            <a:spLocks noGrp="1"/>
          </p:cNvSpPr>
          <p:nvPr>
            <p:ph type="body" idx="1"/>
          </p:nvPr>
        </p:nvSpPr>
        <p:spPr>
          <a:xfrm>
            <a:off x="0" y="1676400"/>
            <a:ext cx="9144000" cy="4343400"/>
          </a:xfrm>
        </p:spPr>
        <p:txBody>
          <a:bodyPr/>
          <a:lstStyle/>
          <a:p>
            <a:pPr algn="justLow"/>
            <a:r>
              <a:rPr lang="fr-FR" dirty="0" err="1" smtClean="0"/>
              <a:t>NosoTun</a:t>
            </a:r>
            <a:r>
              <a:rPr lang="fr-FR" dirty="0" smtClean="0"/>
              <a:t> 2012:</a:t>
            </a:r>
          </a:p>
          <a:p>
            <a:pPr lvl="1" algn="justLow"/>
            <a:r>
              <a:rPr lang="fr-FR" dirty="0" smtClean="0"/>
              <a:t>Réalisée sous l’égide de la Direction Générale de Santé (DGS) </a:t>
            </a:r>
          </a:p>
          <a:p>
            <a:pPr lvl="1" algn="justLow"/>
            <a:r>
              <a:rPr lang="fr-FR" dirty="0" smtClean="0"/>
              <a:t>Coordonnée au niveau national par un comité technique créé au sein de l’Observatoire National des Maladies Nouvelles et Émergentes (ONMNE) </a:t>
            </a:r>
          </a:p>
          <a:p>
            <a:pPr lvl="1" algn="justLow"/>
            <a:r>
              <a:rPr lang="fr-FR" dirty="0" smtClean="0"/>
              <a:t>Des Coordinateurs Régionaux et des équipes d’enquêteurs été chargés du déroulement de l’enquête sur le terrain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7172" name="Rectangle 2"/>
          <p:cNvSpPr>
            <a:spLocks noGrp="1"/>
          </p:cNvSpPr>
          <p:nvPr>
            <p:ph type="title"/>
          </p:nvPr>
        </p:nvSpPr>
        <p:spPr>
          <a:xfrm>
            <a:off x="500063" y="990600"/>
            <a:ext cx="8229600" cy="762000"/>
          </a:xfrm>
        </p:spPr>
        <p:txBody>
          <a:bodyPr/>
          <a:lstStyle/>
          <a:p>
            <a:r>
              <a:rPr lang="fr-FR" dirty="0" smtClean="0"/>
              <a:t>Objectif Général</a:t>
            </a:r>
          </a:p>
        </p:txBody>
      </p:sp>
      <p:sp>
        <p:nvSpPr>
          <p:cNvPr id="7173" name="Rectangle 3"/>
          <p:cNvSpPr>
            <a:spLocks noGrp="1"/>
          </p:cNvSpPr>
          <p:nvPr>
            <p:ph type="body" idx="1"/>
          </p:nvPr>
        </p:nvSpPr>
        <p:spPr>
          <a:xfrm>
            <a:off x="0" y="1828800"/>
            <a:ext cx="8991600" cy="4114800"/>
          </a:xfrm>
        </p:spPr>
        <p:txBody>
          <a:bodyPr/>
          <a:lstStyle/>
          <a:p>
            <a:pPr>
              <a:lnSpc>
                <a:spcPct val="90000"/>
              </a:lnSpc>
            </a:pPr>
            <a:r>
              <a:rPr lang="fr-FR" sz="2800" dirty="0" smtClean="0"/>
              <a:t>Mettre en œuvre un recueil standardisé de données épidémiologiques permettant de :</a:t>
            </a:r>
          </a:p>
          <a:p>
            <a:pPr>
              <a:lnSpc>
                <a:spcPct val="90000"/>
              </a:lnSpc>
              <a:buFont typeface="Arial" charset="0"/>
              <a:buNone/>
            </a:pPr>
            <a:endParaRPr lang="fr-FR" sz="2800" dirty="0" smtClean="0"/>
          </a:p>
          <a:p>
            <a:pPr lvl="1">
              <a:lnSpc>
                <a:spcPct val="90000"/>
              </a:lnSpc>
            </a:pPr>
            <a:r>
              <a:rPr lang="fr-FR" sz="2400" dirty="0" smtClean="0"/>
              <a:t>Mesurer, dans les établissements de santé de la Tunisie, un jour donné, la prévalence des IN </a:t>
            </a:r>
          </a:p>
          <a:p>
            <a:pPr lvl="1">
              <a:lnSpc>
                <a:spcPct val="90000"/>
              </a:lnSpc>
            </a:pPr>
            <a:endParaRPr lang="fr-FR" sz="2400" dirty="0" smtClean="0"/>
          </a:p>
          <a:p>
            <a:pPr lvl="1">
              <a:lnSpc>
                <a:spcPct val="90000"/>
              </a:lnSpc>
            </a:pPr>
            <a:r>
              <a:rPr lang="fr-FR" sz="2400" dirty="0" smtClean="0"/>
              <a:t>Décrire les infections recensées par type d’établissement, service, site infectieux et micro-organisme, </a:t>
            </a:r>
            <a:r>
              <a:rPr lang="fr-FR" sz="2400" dirty="0" err="1" smtClean="0"/>
              <a:t>etc</a:t>
            </a:r>
            <a:r>
              <a:rPr lang="fr-FR" sz="2400" dirty="0" smtClean="0"/>
              <a:t>….</a:t>
            </a:r>
          </a:p>
          <a:p>
            <a:pPr lvl="1">
              <a:lnSpc>
                <a:spcPct val="90000"/>
              </a:lnSpc>
            </a:pPr>
            <a:endParaRPr lang="fr-FR" sz="2400" dirty="0" smtClean="0"/>
          </a:p>
          <a:p>
            <a:pPr lvl="1">
              <a:lnSpc>
                <a:spcPct val="90000"/>
              </a:lnSpc>
            </a:pPr>
            <a:r>
              <a:rPr lang="fr-FR" sz="2400" dirty="0" smtClean="0"/>
              <a:t>Décrire les traitements antibiotiques prescrits par molécules, familles, résistance et grandes catégories d’indication</a:t>
            </a: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8196" name="Rectangle 2"/>
          <p:cNvSpPr>
            <a:spLocks noGrp="1"/>
          </p:cNvSpPr>
          <p:nvPr>
            <p:ph type="title"/>
          </p:nvPr>
        </p:nvSpPr>
        <p:spPr>
          <a:xfrm>
            <a:off x="500063" y="762000"/>
            <a:ext cx="8229600" cy="1143000"/>
          </a:xfrm>
        </p:spPr>
        <p:txBody>
          <a:bodyPr/>
          <a:lstStyle/>
          <a:p>
            <a:r>
              <a:rPr lang="fr-FR" smtClean="0"/>
              <a:t>Les objectifs spécifiques</a:t>
            </a:r>
          </a:p>
        </p:txBody>
      </p:sp>
      <p:sp>
        <p:nvSpPr>
          <p:cNvPr id="8197" name="Rectangle 3"/>
          <p:cNvSpPr>
            <a:spLocks noGrp="1"/>
          </p:cNvSpPr>
          <p:nvPr>
            <p:ph type="body" idx="1"/>
          </p:nvPr>
        </p:nvSpPr>
        <p:spPr>
          <a:xfrm>
            <a:off x="0" y="1676400"/>
            <a:ext cx="8915400" cy="4648200"/>
          </a:xfrm>
        </p:spPr>
        <p:txBody>
          <a:bodyPr/>
          <a:lstStyle/>
          <a:p>
            <a:pPr algn="just"/>
            <a:r>
              <a:rPr lang="fr-FR" sz="2400" dirty="0" smtClean="0"/>
              <a:t>Utiliser un recueil standardisé de données épidémiologiques pour fournir des indicateurs agrégés au niveau régional, interrégional et national, permettant d’évaluer la SNHSS</a:t>
            </a:r>
          </a:p>
          <a:p>
            <a:pPr algn="just"/>
            <a:endParaRPr lang="fr-FR" sz="2400" dirty="0" smtClean="0"/>
          </a:p>
          <a:p>
            <a:pPr algn="just"/>
            <a:r>
              <a:rPr lang="fr-FR" sz="2400" dirty="0" smtClean="0"/>
              <a:t>Sensibiliser l’ensemble du personnel des établissements de santé aux IN et à l’importance du suivi des consommations d’antibiotiques</a:t>
            </a:r>
          </a:p>
          <a:p>
            <a:pPr algn="just"/>
            <a:endParaRPr lang="fr-FR" sz="2400" dirty="0" smtClean="0"/>
          </a:p>
          <a:p>
            <a:pPr algn="just"/>
            <a:r>
              <a:rPr lang="fr-FR" sz="2400" dirty="0" smtClean="0"/>
              <a:t>Permettre la mobilisation de l’ensemble des établissements de santé autour d’un projet de surveillance, sous l’égide du Comité de Lutte Contre les IN (CLCIN), avec l’aide de l’équipe opérationnelle d’hygiène hospitalière</a:t>
            </a:r>
            <a:endParaRPr lang="en-U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9220" name="Rectangle 2"/>
          <p:cNvSpPr>
            <a:spLocks noGrp="1"/>
          </p:cNvSpPr>
          <p:nvPr>
            <p:ph type="title"/>
          </p:nvPr>
        </p:nvSpPr>
        <p:spPr/>
        <p:txBody>
          <a:bodyPr/>
          <a:lstStyle/>
          <a:p>
            <a:r>
              <a:rPr lang="fr-FR" dirty="0" smtClean="0"/>
              <a:t>Méthodologie</a:t>
            </a:r>
            <a:endParaRPr lang="en-US" dirty="0" smtClean="0"/>
          </a:p>
        </p:txBody>
      </p:sp>
      <p:sp>
        <p:nvSpPr>
          <p:cNvPr id="6" name="Espace réservé du contenu 5"/>
          <p:cNvSpPr>
            <a:spLocks noGrp="1"/>
          </p:cNvSpPr>
          <p:nvPr>
            <p:ph idx="1"/>
          </p:nvPr>
        </p:nvSpPr>
        <p:spPr>
          <a:xfrm>
            <a:off x="76200" y="2514600"/>
            <a:ext cx="8991600" cy="1414462"/>
          </a:xfrm>
        </p:spPr>
        <p:txBody>
          <a:bodyPr/>
          <a:lstStyle/>
          <a:p>
            <a:pPr algn="ctr">
              <a:buNone/>
            </a:pPr>
            <a:r>
              <a:rPr lang="fr-FR" dirty="0" smtClean="0">
                <a:solidFill>
                  <a:schemeClr val="tx1"/>
                </a:solidFill>
                <a:latin typeface="+mn-lt"/>
                <a:ea typeface="+mn-ea"/>
                <a:cs typeface="+mn-cs"/>
              </a:rPr>
              <a:t>Des méthodes standardisées et une mobilisation à tous les niveaux</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10244" name="Rectangle 2"/>
          <p:cNvSpPr>
            <a:spLocks noGrp="1"/>
          </p:cNvSpPr>
          <p:nvPr>
            <p:ph type="title"/>
          </p:nvPr>
        </p:nvSpPr>
        <p:spPr/>
        <p:txBody>
          <a:bodyPr/>
          <a:lstStyle/>
          <a:p>
            <a:pPr marL="838200" indent="-838200"/>
            <a:r>
              <a:rPr lang="fr-FR" smtClean="0"/>
              <a:t>1. Type d’enquête</a:t>
            </a:r>
            <a:endParaRPr lang="en-US" smtClean="0"/>
          </a:p>
        </p:txBody>
      </p:sp>
      <p:sp>
        <p:nvSpPr>
          <p:cNvPr id="10245" name="Rectangle 3"/>
          <p:cNvSpPr>
            <a:spLocks noGrp="1"/>
          </p:cNvSpPr>
          <p:nvPr>
            <p:ph type="body" idx="1"/>
          </p:nvPr>
        </p:nvSpPr>
        <p:spPr>
          <a:xfrm>
            <a:off x="0" y="2286000"/>
            <a:ext cx="9144000" cy="3657600"/>
          </a:xfrm>
        </p:spPr>
        <p:txBody>
          <a:bodyPr/>
          <a:lstStyle/>
          <a:p>
            <a:r>
              <a:rPr lang="fr-FR" sz="3600" dirty="0" smtClean="0"/>
              <a:t>Il s’agit d’une enquête descriptive de prévalence </a:t>
            </a:r>
            <a:r>
              <a:rPr lang="fr-FR" sz="3600" b="1" dirty="0" smtClean="0">
                <a:solidFill>
                  <a:srgbClr val="FF0000"/>
                </a:solidFill>
              </a:rPr>
              <a:t>«un jour donné</a:t>
            </a:r>
            <a:r>
              <a:rPr lang="fr-FR" sz="3600" dirty="0" smtClean="0">
                <a:solidFill>
                  <a:srgbClr val="FF0000"/>
                </a:solidFill>
              </a:rPr>
              <a:t>»</a:t>
            </a:r>
            <a:r>
              <a:rPr lang="fr-FR" sz="3600" dirty="0" smtClean="0"/>
              <a:t> :</a:t>
            </a:r>
          </a:p>
          <a:p>
            <a:pPr lvl="1"/>
            <a:r>
              <a:rPr lang="fr-FR" sz="3200" dirty="0" smtClean="0"/>
              <a:t>le même jour pour un service</a:t>
            </a:r>
          </a:p>
          <a:p>
            <a:pPr lvl="1"/>
            <a:r>
              <a:rPr lang="fr-FR" sz="3200" dirty="0" smtClean="0"/>
              <a:t>la même semaine pour la totalité d’un établissement</a:t>
            </a:r>
          </a:p>
          <a:p>
            <a:pPr lvl="1"/>
            <a:r>
              <a:rPr lang="fr-FR" sz="3200" dirty="0" smtClean="0"/>
              <a:t>le même mois pour tout le pays</a:t>
            </a:r>
          </a:p>
          <a:p>
            <a:endParaRPr lang="en-US" sz="3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12292" name="Rectangle 2"/>
          <p:cNvSpPr>
            <a:spLocks noGrp="1"/>
          </p:cNvSpPr>
          <p:nvPr>
            <p:ph type="title"/>
          </p:nvPr>
        </p:nvSpPr>
        <p:spPr>
          <a:xfrm>
            <a:off x="609600" y="990600"/>
            <a:ext cx="8229600" cy="1143000"/>
          </a:xfrm>
        </p:spPr>
        <p:txBody>
          <a:bodyPr/>
          <a:lstStyle/>
          <a:p>
            <a:r>
              <a:rPr lang="fr-FR" sz="3200" smtClean="0"/>
              <a:t>2. Méthodes de sélection des établissements</a:t>
            </a:r>
            <a:endParaRPr lang="en-US" sz="3200" smtClean="0"/>
          </a:p>
        </p:txBody>
      </p:sp>
      <p:sp>
        <p:nvSpPr>
          <p:cNvPr id="12293" name="Rectangle 3"/>
          <p:cNvSpPr>
            <a:spLocks noGrp="1"/>
          </p:cNvSpPr>
          <p:nvPr>
            <p:ph type="body" idx="1"/>
          </p:nvPr>
        </p:nvSpPr>
        <p:spPr>
          <a:xfrm>
            <a:off x="0" y="2057400"/>
            <a:ext cx="9144000" cy="3886200"/>
          </a:xfrm>
        </p:spPr>
        <p:txBody>
          <a:bodyPr/>
          <a:lstStyle/>
          <a:p>
            <a:pPr>
              <a:lnSpc>
                <a:spcPct val="80000"/>
              </a:lnSpc>
            </a:pPr>
            <a:r>
              <a:rPr lang="fr-FR" sz="2800" dirty="0" smtClean="0"/>
              <a:t>Cette enquête a été proposée à </a:t>
            </a:r>
            <a:r>
              <a:rPr lang="fr-FR" sz="2800" b="1" dirty="0" smtClean="0"/>
              <a:t>tous les établissements de santé Tunisiens publics et privés</a:t>
            </a:r>
            <a:r>
              <a:rPr lang="fr-FR" sz="2800" dirty="0" smtClean="0"/>
              <a:t>. Ont été inclus </a:t>
            </a:r>
            <a:r>
              <a:rPr lang="fr-FR" sz="2800" b="1" dirty="0" smtClean="0"/>
              <a:t>tous les services d’hospitalisation</a:t>
            </a:r>
            <a:r>
              <a:rPr lang="fr-FR" sz="2800" dirty="0" smtClean="0"/>
              <a:t>: </a:t>
            </a:r>
          </a:p>
          <a:p>
            <a:pPr lvl="1">
              <a:lnSpc>
                <a:spcPct val="80000"/>
              </a:lnSpc>
            </a:pPr>
            <a:r>
              <a:rPr lang="fr-FR" dirty="0" smtClean="0"/>
              <a:t>Tous les CHU et les centres spécialisés,</a:t>
            </a:r>
          </a:p>
          <a:p>
            <a:pPr lvl="1">
              <a:lnSpc>
                <a:spcPct val="80000"/>
              </a:lnSpc>
            </a:pPr>
            <a:r>
              <a:rPr lang="fr-FR" dirty="0" smtClean="0"/>
              <a:t>Tous les hôpitaux régionaux,</a:t>
            </a:r>
          </a:p>
          <a:p>
            <a:pPr lvl="1">
              <a:lnSpc>
                <a:spcPct val="80000"/>
              </a:lnSpc>
            </a:pPr>
            <a:r>
              <a:rPr lang="fr-FR" dirty="0" smtClean="0"/>
              <a:t>Toutes les cliniques privées </a:t>
            </a:r>
          </a:p>
          <a:p>
            <a:pPr lvl="1">
              <a:lnSpc>
                <a:spcPct val="80000"/>
              </a:lnSpc>
            </a:pPr>
            <a:r>
              <a:rPr lang="fr-FR" dirty="0" smtClean="0"/>
              <a:t>Un échantillon représentatif des hôpitaux de circonscription </a:t>
            </a:r>
          </a:p>
          <a:p>
            <a:pPr lvl="1">
              <a:lnSpc>
                <a:spcPct val="80000"/>
              </a:lnSpc>
            </a:pPr>
            <a:r>
              <a:rPr lang="fr-FR" dirty="0" smtClean="0"/>
              <a:t>Tous les hôpitaux militaires et ceux du ministère de l’intérieur</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13316" name="Rectangle 2"/>
          <p:cNvSpPr>
            <a:spLocks noGrp="1"/>
          </p:cNvSpPr>
          <p:nvPr>
            <p:ph type="title"/>
          </p:nvPr>
        </p:nvSpPr>
        <p:spPr>
          <a:xfrm>
            <a:off x="609600" y="990600"/>
            <a:ext cx="8229600" cy="1143000"/>
          </a:xfrm>
        </p:spPr>
        <p:txBody>
          <a:bodyPr/>
          <a:lstStyle/>
          <a:p>
            <a:pPr marL="838200" indent="-838200"/>
            <a:r>
              <a:rPr lang="fr-FR" sz="3200" smtClean="0"/>
              <a:t>2. Méthodes de sélection des établissements</a:t>
            </a:r>
            <a:endParaRPr lang="en-US" sz="3200" smtClean="0"/>
          </a:p>
        </p:txBody>
      </p:sp>
      <p:sp>
        <p:nvSpPr>
          <p:cNvPr id="13317" name="Rectangle 3"/>
          <p:cNvSpPr>
            <a:spLocks noGrp="1"/>
          </p:cNvSpPr>
          <p:nvPr>
            <p:ph type="body" idx="1"/>
          </p:nvPr>
        </p:nvSpPr>
        <p:spPr>
          <a:xfrm>
            <a:off x="228600" y="2057400"/>
            <a:ext cx="8686800" cy="4191000"/>
          </a:xfrm>
        </p:spPr>
        <p:txBody>
          <a:bodyPr/>
          <a:lstStyle/>
          <a:p>
            <a:r>
              <a:rPr lang="fr-FR" dirty="0" smtClean="0"/>
              <a:t>Ont été exclus du champ de l’enquête:</a:t>
            </a:r>
          </a:p>
          <a:p>
            <a:pPr lvl="1"/>
            <a:r>
              <a:rPr lang="fr-FR" dirty="0" smtClean="0"/>
              <a:t>Les maternités périphériques </a:t>
            </a:r>
          </a:p>
          <a:p>
            <a:pPr lvl="1"/>
            <a:r>
              <a:rPr lang="fr-FR" dirty="0" smtClean="0"/>
              <a:t>Les centres d’hémodialyse et autres établissements et services où le séjour n’excède pas 48H (services d’urgence, de radiologie, de radiothérapie…)</a:t>
            </a:r>
          </a:p>
          <a:p>
            <a:pPr lvl="1"/>
            <a:r>
              <a:rPr lang="fr-FR" dirty="0" smtClean="0"/>
              <a:t>Les patients admis depuis moins de 48 heures</a:t>
            </a:r>
          </a:p>
          <a:p>
            <a:pPr lvl="1"/>
            <a:r>
              <a:rPr lang="fr-FR" dirty="0" smtClean="0"/>
              <a:t>Les lits d’hospitalisation de jour appelés «hôpitaux de jours»</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16388" name="Rectangle 2"/>
          <p:cNvSpPr>
            <a:spLocks noGrp="1"/>
          </p:cNvSpPr>
          <p:nvPr>
            <p:ph type="title"/>
          </p:nvPr>
        </p:nvSpPr>
        <p:spPr>
          <a:xfrm>
            <a:off x="0" y="1066800"/>
            <a:ext cx="8991600" cy="604838"/>
          </a:xfrm>
        </p:spPr>
        <p:txBody>
          <a:bodyPr/>
          <a:lstStyle/>
          <a:p>
            <a:pPr marL="838200" indent="-838200"/>
            <a:r>
              <a:rPr lang="fr-FR" sz="3600" smtClean="0"/>
              <a:t/>
            </a:r>
            <a:br>
              <a:rPr lang="fr-FR" sz="3600" smtClean="0"/>
            </a:br>
            <a:r>
              <a:rPr lang="fr-FR" sz="3600" smtClean="0"/>
              <a:t>3. Méthodes de collecte des données</a:t>
            </a:r>
            <a:br>
              <a:rPr lang="fr-FR" sz="3600" smtClean="0"/>
            </a:br>
            <a:endParaRPr lang="en-US" sz="3600" smtClean="0"/>
          </a:p>
        </p:txBody>
      </p:sp>
      <p:sp>
        <p:nvSpPr>
          <p:cNvPr id="16389" name="Rectangle 3"/>
          <p:cNvSpPr>
            <a:spLocks noGrp="1"/>
          </p:cNvSpPr>
          <p:nvPr>
            <p:ph type="body" idx="1"/>
          </p:nvPr>
        </p:nvSpPr>
        <p:spPr>
          <a:xfrm>
            <a:off x="0" y="1752600"/>
            <a:ext cx="9144000" cy="4572000"/>
          </a:xfrm>
        </p:spPr>
        <p:txBody>
          <a:bodyPr/>
          <a:lstStyle/>
          <a:p>
            <a:pPr lvl="1">
              <a:lnSpc>
                <a:spcPct val="90000"/>
              </a:lnSpc>
            </a:pPr>
            <a:endParaRPr lang="fr-FR" sz="2400" dirty="0" smtClean="0"/>
          </a:p>
          <a:p>
            <a:pPr lvl="1">
              <a:lnSpc>
                <a:spcPct val="90000"/>
              </a:lnSpc>
            </a:pPr>
            <a:r>
              <a:rPr lang="fr-FR" sz="2400" dirty="0" smtClean="0"/>
              <a:t>Une présentation du protocole de l’enquête au comité de pilotage  et aux coordinateurs régionaux a été faite le 29 Août 2012</a:t>
            </a:r>
          </a:p>
          <a:p>
            <a:pPr lvl="1">
              <a:lnSpc>
                <a:spcPct val="90000"/>
              </a:lnSpc>
            </a:pPr>
            <a:r>
              <a:rPr lang="fr-FR" sz="2400" dirty="0" smtClean="0"/>
              <a:t>Un séminaire national de formation des enquêteurs a été organisé le 29-30 et 31 octobre</a:t>
            </a:r>
          </a:p>
          <a:p>
            <a:pPr lvl="1">
              <a:lnSpc>
                <a:spcPct val="90000"/>
              </a:lnSpc>
            </a:pPr>
            <a:r>
              <a:rPr lang="fr-FR" sz="2400" dirty="0" smtClean="0"/>
              <a:t>En parallèle, le Ministère de la Santé (MS) a informé les ES et a sollicité leur participation à ce projet national (par l’intermédiaire d’une circulaire)</a:t>
            </a:r>
          </a:p>
          <a:p>
            <a:pPr lvl="1">
              <a:lnSpc>
                <a:spcPct val="90000"/>
              </a:lnSpc>
            </a:pPr>
            <a:r>
              <a:rPr lang="fr-FR" sz="2400" dirty="0" smtClean="0"/>
              <a:t>La formation et la supervision des responsables de l’enquête de chaque établissement a été faite par les coordinateurs régionaux</a:t>
            </a:r>
          </a:p>
          <a:p>
            <a:pPr lvl="1">
              <a:lnSpc>
                <a:spcPct val="90000"/>
              </a:lnSpc>
            </a:pPr>
            <a:r>
              <a:rPr lang="fr-FR" sz="2400" dirty="0" smtClean="0"/>
              <a:t>La collecte des données a été faite en novembre-décembre 2012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pic>
        <p:nvPicPr>
          <p:cNvPr id="52226" name="Picture 2"/>
          <p:cNvPicPr>
            <a:picLocks noChangeAspect="1" noChangeArrowheads="1"/>
          </p:cNvPicPr>
          <p:nvPr/>
        </p:nvPicPr>
        <p:blipFill>
          <a:blip r:embed="rId2" cstate="print"/>
          <a:srcRect/>
          <a:stretch>
            <a:fillRect/>
          </a:stretch>
        </p:blipFill>
        <p:spPr bwMode="auto">
          <a:xfrm>
            <a:off x="228600" y="1066800"/>
            <a:ext cx="4419600" cy="5569598"/>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a:off x="4505468" y="1066800"/>
            <a:ext cx="4390882"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17412" name="Rectangle 2"/>
          <p:cNvSpPr>
            <a:spLocks noGrp="1"/>
          </p:cNvSpPr>
          <p:nvPr>
            <p:ph type="title"/>
          </p:nvPr>
        </p:nvSpPr>
        <p:spPr>
          <a:xfrm>
            <a:off x="0" y="1066800"/>
            <a:ext cx="8991600" cy="604838"/>
          </a:xfrm>
        </p:spPr>
        <p:txBody>
          <a:bodyPr/>
          <a:lstStyle/>
          <a:p>
            <a:pPr marL="838200" indent="-838200"/>
            <a:r>
              <a:rPr lang="fr-FR" sz="3600" smtClean="0"/>
              <a:t/>
            </a:r>
            <a:br>
              <a:rPr lang="fr-FR" sz="3600" smtClean="0"/>
            </a:br>
            <a:r>
              <a:rPr lang="fr-FR" sz="3600" smtClean="0"/>
              <a:t>3. Méthodes de collecte des données</a:t>
            </a:r>
            <a:br>
              <a:rPr lang="fr-FR" sz="3600" smtClean="0"/>
            </a:br>
            <a:endParaRPr lang="en-US" sz="3600" smtClean="0"/>
          </a:p>
        </p:txBody>
      </p:sp>
      <p:sp>
        <p:nvSpPr>
          <p:cNvPr id="17413" name="Rectangle 3"/>
          <p:cNvSpPr>
            <a:spLocks noGrp="1"/>
          </p:cNvSpPr>
          <p:nvPr>
            <p:ph type="body" idx="1"/>
          </p:nvPr>
        </p:nvSpPr>
        <p:spPr>
          <a:xfrm>
            <a:off x="0" y="1752600"/>
            <a:ext cx="9144000" cy="2133600"/>
          </a:xfrm>
        </p:spPr>
        <p:txBody>
          <a:bodyPr/>
          <a:lstStyle/>
          <a:p>
            <a:pPr>
              <a:lnSpc>
                <a:spcPct val="90000"/>
              </a:lnSpc>
            </a:pPr>
            <a:r>
              <a:rPr lang="fr-FR" dirty="0" smtClean="0"/>
              <a:t>Les fiches de collecte des données</a:t>
            </a:r>
          </a:p>
          <a:p>
            <a:pPr lvl="1">
              <a:lnSpc>
                <a:spcPct val="90000"/>
              </a:lnSpc>
            </a:pPr>
            <a:r>
              <a:rPr lang="fr-FR" dirty="0" smtClean="0"/>
              <a:t>Les données ont été collectées à l’aide de trois fiches :</a:t>
            </a:r>
          </a:p>
          <a:p>
            <a:pPr lvl="1">
              <a:lnSpc>
                <a:spcPct val="90000"/>
              </a:lnSpc>
              <a:buFont typeface="Arial" charset="0"/>
              <a:buNone/>
            </a:pPr>
            <a:r>
              <a:rPr lang="fr-FR" dirty="0" smtClean="0"/>
              <a:t> 	</a:t>
            </a:r>
          </a:p>
        </p:txBody>
      </p:sp>
      <p:pic>
        <p:nvPicPr>
          <p:cNvPr id="17414" name="Picture 6"/>
          <p:cNvPicPr>
            <a:picLocks noChangeAspect="1" noChangeArrowheads="1"/>
          </p:cNvPicPr>
          <p:nvPr/>
        </p:nvPicPr>
        <p:blipFill>
          <a:blip r:embed="rId2" cstate="print"/>
          <a:srcRect/>
          <a:stretch>
            <a:fillRect/>
          </a:stretch>
        </p:blipFill>
        <p:spPr bwMode="auto">
          <a:xfrm>
            <a:off x="0" y="2733675"/>
            <a:ext cx="2973912" cy="3743325"/>
          </a:xfrm>
          <a:prstGeom prst="rect">
            <a:avLst/>
          </a:prstGeom>
          <a:noFill/>
          <a:ln w="9525">
            <a:noFill/>
            <a:miter lim="800000"/>
            <a:headEnd/>
            <a:tailEnd/>
          </a:ln>
        </p:spPr>
      </p:pic>
      <p:pic>
        <p:nvPicPr>
          <p:cNvPr id="17415" name="Picture 7"/>
          <p:cNvPicPr>
            <a:picLocks noChangeAspect="1" noChangeArrowheads="1"/>
          </p:cNvPicPr>
          <p:nvPr/>
        </p:nvPicPr>
        <p:blipFill>
          <a:blip r:embed="rId3" cstate="print"/>
          <a:srcRect/>
          <a:stretch>
            <a:fillRect/>
          </a:stretch>
        </p:blipFill>
        <p:spPr bwMode="auto">
          <a:xfrm>
            <a:off x="3021396" y="2819400"/>
            <a:ext cx="3227004" cy="3810000"/>
          </a:xfrm>
          <a:prstGeom prst="rect">
            <a:avLst/>
          </a:prstGeom>
          <a:noFill/>
          <a:ln w="9525">
            <a:noFill/>
            <a:miter lim="800000"/>
            <a:headEnd/>
            <a:tailEnd/>
          </a:ln>
        </p:spPr>
      </p:pic>
      <p:pic>
        <p:nvPicPr>
          <p:cNvPr id="17416" name="Picture 8"/>
          <p:cNvPicPr>
            <a:picLocks noChangeAspect="1" noChangeArrowheads="1"/>
          </p:cNvPicPr>
          <p:nvPr/>
        </p:nvPicPr>
        <p:blipFill>
          <a:blip r:embed="rId4" cstate="print"/>
          <a:srcRect/>
          <a:stretch>
            <a:fillRect/>
          </a:stretch>
        </p:blipFill>
        <p:spPr bwMode="auto">
          <a:xfrm>
            <a:off x="6259984" y="2819400"/>
            <a:ext cx="2731616" cy="374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23556" name="Rectangle 2"/>
          <p:cNvSpPr>
            <a:spLocks noGrp="1"/>
          </p:cNvSpPr>
          <p:nvPr>
            <p:ph type="title"/>
          </p:nvPr>
        </p:nvSpPr>
        <p:spPr/>
        <p:txBody>
          <a:bodyPr/>
          <a:lstStyle/>
          <a:p>
            <a:r>
              <a:rPr lang="fr-FR" smtClean="0"/>
              <a:t>4. Saisie des données</a:t>
            </a:r>
          </a:p>
        </p:txBody>
      </p:sp>
      <p:sp>
        <p:nvSpPr>
          <p:cNvPr id="23557" name="Rectangle 3"/>
          <p:cNvSpPr>
            <a:spLocks noGrp="1"/>
          </p:cNvSpPr>
          <p:nvPr>
            <p:ph type="body" idx="1"/>
          </p:nvPr>
        </p:nvSpPr>
        <p:spPr>
          <a:xfrm>
            <a:off x="152400" y="2209800"/>
            <a:ext cx="8763000" cy="3733800"/>
          </a:xfrm>
        </p:spPr>
        <p:txBody>
          <a:bodyPr/>
          <a:lstStyle/>
          <a:p>
            <a:pPr algn="just"/>
            <a:r>
              <a:rPr lang="fr-FR" sz="2800" dirty="0" smtClean="0"/>
              <a:t>Les fiches remplies et validées par les coordinateurs régionaux ont été saisies dans les régions et validées par une double saisie à l’ONMNE </a:t>
            </a:r>
          </a:p>
          <a:p>
            <a:pPr algn="just"/>
            <a:r>
              <a:rPr lang="fr-FR" sz="2800" dirty="0" smtClean="0"/>
              <a:t>Des séminaires de validation des données ont été réalisés avec les coordinateurs régionaux</a:t>
            </a:r>
          </a:p>
          <a:p>
            <a:pPr algn="just"/>
            <a:r>
              <a:rPr lang="fr-FR" sz="2800" dirty="0" smtClean="0"/>
              <a:t>Des ateliers de travail périodiques avec le comité technique ont été organisés</a:t>
            </a:r>
          </a:p>
          <a:p>
            <a:pPr algn="just">
              <a:buNone/>
            </a:pPr>
            <a:endParaRPr lang="fr-FR" sz="2800" dirty="0" smtClean="0"/>
          </a:p>
          <a:p>
            <a:pPr algn="just">
              <a:buNone/>
            </a:pPr>
            <a:endParaRPr lang="fr-FR"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pic>
        <p:nvPicPr>
          <p:cNvPr id="51202" name="Picture 2" descr="C:\Users\user\Desktop\Photos\photos_Juin 2014\DSC_0017.JPG"/>
          <p:cNvPicPr>
            <a:picLocks noChangeAspect="1" noChangeArrowheads="1"/>
          </p:cNvPicPr>
          <p:nvPr/>
        </p:nvPicPr>
        <p:blipFill>
          <a:blip r:embed="rId2" cstate="print"/>
          <a:srcRect/>
          <a:stretch>
            <a:fillRect/>
          </a:stretch>
        </p:blipFill>
        <p:spPr bwMode="auto">
          <a:xfrm>
            <a:off x="76200" y="990600"/>
            <a:ext cx="4800600" cy="3600450"/>
          </a:xfrm>
          <a:prstGeom prst="rect">
            <a:avLst/>
          </a:prstGeom>
          <a:noFill/>
        </p:spPr>
      </p:pic>
      <p:pic>
        <p:nvPicPr>
          <p:cNvPr id="51203" name="Picture 3" descr="C:\Users\user\Desktop\Photos\photos_Juin 2014\DSC_0018.JPG"/>
          <p:cNvPicPr>
            <a:picLocks noChangeAspect="1" noChangeArrowheads="1"/>
          </p:cNvPicPr>
          <p:nvPr/>
        </p:nvPicPr>
        <p:blipFill>
          <a:blip r:embed="rId3" cstate="print"/>
          <a:srcRect/>
          <a:stretch>
            <a:fillRect/>
          </a:stretch>
        </p:blipFill>
        <p:spPr bwMode="auto">
          <a:xfrm>
            <a:off x="4800600" y="3048000"/>
            <a:ext cx="4343400" cy="3257550"/>
          </a:xfrm>
          <a:prstGeom prst="rect">
            <a:avLst/>
          </a:prstGeom>
          <a:noFill/>
        </p:spPr>
      </p:pic>
      <p:sp>
        <p:nvSpPr>
          <p:cNvPr id="8" name="ZoneTexte 7"/>
          <p:cNvSpPr txBox="1"/>
          <p:nvPr/>
        </p:nvSpPr>
        <p:spPr>
          <a:xfrm>
            <a:off x="304800" y="5105400"/>
            <a:ext cx="4343400" cy="369332"/>
          </a:xfrm>
          <a:prstGeom prst="rect">
            <a:avLst/>
          </a:prstGeom>
          <a:noFill/>
        </p:spPr>
        <p:txBody>
          <a:bodyPr wrap="square" rtlCol="0">
            <a:spAutoFit/>
          </a:bodyPr>
          <a:lstStyle/>
          <a:p>
            <a:r>
              <a:rPr lang="fr-FR" dirty="0" smtClean="0"/>
              <a:t>Validation des données, Mars-Juin2014 </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a:t>NosoTun 2012</a:t>
            </a:r>
          </a:p>
        </p:txBody>
      </p:sp>
      <p:sp>
        <p:nvSpPr>
          <p:cNvPr id="35844" name="Rectangle 2"/>
          <p:cNvSpPr>
            <a:spLocks noGrp="1"/>
          </p:cNvSpPr>
          <p:nvPr>
            <p:ph type="title"/>
          </p:nvPr>
        </p:nvSpPr>
        <p:spPr>
          <a:xfrm>
            <a:off x="500063" y="762000"/>
            <a:ext cx="8229600" cy="1143000"/>
          </a:xfrm>
        </p:spPr>
        <p:txBody>
          <a:bodyPr/>
          <a:lstStyle/>
          <a:p>
            <a:r>
              <a:rPr lang="fr-FR" smtClean="0"/>
              <a:t>Considérations éthiques</a:t>
            </a:r>
          </a:p>
        </p:txBody>
      </p:sp>
      <p:sp>
        <p:nvSpPr>
          <p:cNvPr id="35845" name="Rectangle 3"/>
          <p:cNvSpPr>
            <a:spLocks noGrp="1"/>
          </p:cNvSpPr>
          <p:nvPr>
            <p:ph type="body" idx="1"/>
          </p:nvPr>
        </p:nvSpPr>
        <p:spPr>
          <a:xfrm>
            <a:off x="0" y="1600200"/>
            <a:ext cx="4953000" cy="4800600"/>
          </a:xfrm>
        </p:spPr>
        <p:txBody>
          <a:bodyPr/>
          <a:lstStyle/>
          <a:p>
            <a:r>
              <a:rPr lang="fr-FR" sz="2400" dirty="0" smtClean="0"/>
              <a:t>Aucune donnée nominative concernant les patients n’a été envoyée à l’ONMNE. Chaque fiche est identifiée par un numéro unique, attribué lors de sa saisie informatique. </a:t>
            </a:r>
          </a:p>
          <a:p>
            <a:r>
              <a:rPr lang="fr-FR" sz="2400" dirty="0" smtClean="0"/>
              <a:t>Le talon où est apposée l’étiquette patient a été détaché du questionnaire et conservé par les coordinateurs régionaux jusqu’à validation complète des données</a:t>
            </a:r>
          </a:p>
        </p:txBody>
      </p:sp>
      <p:pic>
        <p:nvPicPr>
          <p:cNvPr id="35846" name="Picture 6"/>
          <p:cNvPicPr>
            <a:picLocks noChangeAspect="1" noChangeArrowheads="1"/>
          </p:cNvPicPr>
          <p:nvPr/>
        </p:nvPicPr>
        <p:blipFill>
          <a:blip r:embed="rId2" cstate="print"/>
          <a:srcRect/>
          <a:stretch>
            <a:fillRect/>
          </a:stretch>
        </p:blipFill>
        <p:spPr bwMode="auto">
          <a:xfrm>
            <a:off x="4955762" y="1809750"/>
            <a:ext cx="4112038" cy="451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63" y="1600200"/>
            <a:ext cx="8229600" cy="2971800"/>
          </a:xfrm>
        </p:spPr>
        <p:txBody>
          <a:bodyPr/>
          <a:lstStyle/>
          <a:p>
            <a:r>
              <a:rPr lang="fr-FR" dirty="0" smtClean="0">
                <a:solidFill>
                  <a:schemeClr val="tx1"/>
                </a:solidFill>
                <a:latin typeface="+mj-lt"/>
                <a:ea typeface="+mj-ea"/>
                <a:cs typeface="+mj-cs"/>
              </a:rPr>
              <a:t/>
            </a:r>
            <a:br>
              <a:rPr lang="fr-FR" dirty="0" smtClean="0">
                <a:solidFill>
                  <a:schemeClr val="tx1"/>
                </a:solidFill>
                <a:latin typeface="+mj-lt"/>
                <a:ea typeface="+mj-ea"/>
                <a:cs typeface="+mj-cs"/>
              </a:rPr>
            </a:br>
            <a:r>
              <a:rPr lang="fr-FR" dirty="0" smtClean="0">
                <a:solidFill>
                  <a:schemeClr val="tx1"/>
                </a:solidFill>
                <a:latin typeface="+mj-lt"/>
                <a:ea typeface="+mj-ea"/>
                <a:cs typeface="+mj-cs"/>
              </a:rPr>
              <a:t>Après ce processus de validation avec les différents coordinateurs régionaux, une base </a:t>
            </a:r>
            <a:r>
              <a:rPr lang="fr-FR" dirty="0" smtClean="0"/>
              <a:t>de données nationale </a:t>
            </a:r>
            <a:r>
              <a:rPr lang="fr-FR" dirty="0" smtClean="0">
                <a:solidFill>
                  <a:schemeClr val="tx1"/>
                </a:solidFill>
                <a:latin typeface="+mj-lt"/>
                <a:ea typeface="+mj-ea"/>
                <a:cs typeface="+mj-cs"/>
              </a:rPr>
              <a:t>a été constituée</a:t>
            </a:r>
            <a:br>
              <a:rPr lang="fr-FR" dirty="0" smtClean="0">
                <a:solidFill>
                  <a:schemeClr val="tx1"/>
                </a:solidFill>
                <a:latin typeface="+mj-lt"/>
                <a:ea typeface="+mj-ea"/>
                <a:cs typeface="+mj-cs"/>
              </a:rPr>
            </a:br>
            <a:endParaRPr lang="fr-FR" dirty="0"/>
          </a:p>
        </p:txBody>
      </p:sp>
      <p:sp>
        <p:nvSpPr>
          <p:cNvPr id="3" name="Espace réservé de la date 2"/>
          <p:cNvSpPr>
            <a:spLocks noGrp="1"/>
          </p:cNvSpPr>
          <p:nvPr>
            <p:ph type="dt" sz="half" idx="10"/>
          </p:nvPr>
        </p:nvSpPr>
        <p:spPr/>
        <p:txBody>
          <a:bodyPr/>
          <a:lstStyle/>
          <a:p>
            <a:pPr>
              <a:defRPr/>
            </a:pPr>
            <a:r>
              <a:rPr lang="fr-FR" smtClean="0"/>
              <a:t>07/08/2014</a:t>
            </a:r>
            <a:endParaRPr lang="fr-FR"/>
          </a:p>
        </p:txBody>
      </p:sp>
      <p:sp>
        <p:nvSpPr>
          <p:cNvPr id="4" name="Espace réservé du pied de page 3"/>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514600"/>
            <a:ext cx="9144000" cy="1143000"/>
          </a:xfrm>
        </p:spPr>
        <p:txBody>
          <a:bodyPr/>
          <a:lstStyle/>
          <a:p>
            <a:r>
              <a:rPr lang="fr-FR" sz="8000" dirty="0" smtClean="0">
                <a:solidFill>
                  <a:schemeClr val="tx2"/>
                </a:solidFill>
              </a:rPr>
              <a:t>Principaux résultats </a:t>
            </a:r>
            <a:endParaRPr lang="fr-FR" sz="8000" dirty="0">
              <a:solidFill>
                <a:schemeClr val="tx2"/>
              </a:solidFill>
            </a:endParaRPr>
          </a:p>
        </p:txBody>
      </p:sp>
      <p:sp>
        <p:nvSpPr>
          <p:cNvPr id="3" name="Espace réservé de la date 2"/>
          <p:cNvSpPr>
            <a:spLocks noGrp="1"/>
          </p:cNvSpPr>
          <p:nvPr>
            <p:ph type="dt" sz="half" idx="10"/>
          </p:nvPr>
        </p:nvSpPr>
        <p:spPr/>
        <p:txBody>
          <a:bodyPr/>
          <a:lstStyle/>
          <a:p>
            <a:pPr>
              <a:defRPr/>
            </a:pPr>
            <a:r>
              <a:rPr lang="fr-FR" smtClean="0"/>
              <a:t>07/08/2014</a:t>
            </a:r>
            <a:endParaRPr lang="fr-FR"/>
          </a:p>
        </p:txBody>
      </p:sp>
      <p:sp>
        <p:nvSpPr>
          <p:cNvPr id="4" name="Espace réservé du pied de page 3"/>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graphicFrame>
        <p:nvGraphicFramePr>
          <p:cNvPr id="6" name="Tableau 5"/>
          <p:cNvGraphicFramePr>
            <a:graphicFrameLocks noGrp="1"/>
          </p:cNvGraphicFramePr>
          <p:nvPr/>
        </p:nvGraphicFramePr>
        <p:xfrm>
          <a:off x="914400" y="3352800"/>
          <a:ext cx="7238681" cy="2049780"/>
        </p:xfrm>
        <a:graphic>
          <a:graphicData uri="http://schemas.openxmlformats.org/drawingml/2006/table">
            <a:tbl>
              <a:tblPr/>
              <a:tblGrid>
                <a:gridCol w="2240673"/>
                <a:gridCol w="1359718"/>
                <a:gridCol w="1359718"/>
                <a:gridCol w="1139286"/>
                <a:gridCol w="1139286"/>
              </a:tblGrid>
              <a:tr h="186690">
                <a:tc rowSpan="2">
                  <a:txBody>
                    <a:bodyPr/>
                    <a:lstStyle/>
                    <a:p>
                      <a:pPr algn="ctr">
                        <a:lnSpc>
                          <a:spcPct val="150000"/>
                        </a:lnSpc>
                        <a:spcBef>
                          <a:spcPts val="600"/>
                        </a:spcBef>
                        <a:spcAft>
                          <a:spcPts val="600"/>
                        </a:spcAft>
                      </a:pPr>
                      <a:r>
                        <a:rPr lang="fr-FR" sz="2000" dirty="0">
                          <a:latin typeface="Calibri"/>
                          <a:ea typeface="Calibri"/>
                          <a:cs typeface="Times New Roman"/>
                        </a:rPr>
                        <a:t>Statut Juridique</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50000"/>
                        </a:lnSpc>
                        <a:spcBef>
                          <a:spcPts val="600"/>
                        </a:spcBef>
                        <a:spcAft>
                          <a:spcPts val="600"/>
                        </a:spcAft>
                      </a:pPr>
                      <a:r>
                        <a:rPr lang="fr-FR" sz="2000">
                          <a:latin typeface="Calibri"/>
                          <a:ea typeface="Calibri"/>
                          <a:cs typeface="Times New Roman"/>
                        </a:rPr>
                        <a:t>Etablissement de santé</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2">
                  <a:txBody>
                    <a:bodyPr/>
                    <a:lstStyle/>
                    <a:p>
                      <a:pPr algn="ctr">
                        <a:lnSpc>
                          <a:spcPct val="150000"/>
                        </a:lnSpc>
                        <a:spcBef>
                          <a:spcPts val="600"/>
                        </a:spcBef>
                        <a:spcAft>
                          <a:spcPts val="600"/>
                        </a:spcAft>
                      </a:pPr>
                      <a:r>
                        <a:rPr lang="fr-FR" sz="2000">
                          <a:latin typeface="Calibri"/>
                          <a:ea typeface="Calibri"/>
                          <a:cs typeface="Times New Roman"/>
                        </a:rPr>
                        <a:t>Lits d’hospitalisation</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r>
              <a:tr h="233680">
                <a:tc vMerge="1">
                  <a:txBody>
                    <a:bodyPr/>
                    <a:lstStyle/>
                    <a:p>
                      <a:endParaRPr lang="fr-FR"/>
                    </a:p>
                  </a:txBody>
                  <a:tcPr/>
                </a:tc>
                <a:tc>
                  <a:txBody>
                    <a:bodyPr/>
                    <a:lstStyle/>
                    <a:p>
                      <a:pPr algn="ctr">
                        <a:lnSpc>
                          <a:spcPct val="150000"/>
                        </a:lnSpc>
                        <a:spcBef>
                          <a:spcPts val="600"/>
                        </a:spcBef>
                        <a:spcAft>
                          <a:spcPts val="600"/>
                        </a:spcAft>
                      </a:pPr>
                      <a:r>
                        <a:rPr lang="fr-FR" sz="2000" dirty="0">
                          <a:latin typeface="Calibri"/>
                          <a:ea typeface="Calibri"/>
                          <a:cs typeface="Times New Roman"/>
                        </a:rPr>
                        <a:t>N</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1" dirty="0">
                          <a:latin typeface="Calibri"/>
                          <a:ea typeface="Calibri"/>
                          <a:cs typeface="Times New Roman"/>
                        </a:rPr>
                        <a:t>%</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N</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1" dirty="0">
                          <a:latin typeface="Calibri"/>
                          <a:ea typeface="Calibri"/>
                          <a:cs typeface="Times New Roman"/>
                        </a:rPr>
                        <a:t>%</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86690">
                <a:tc>
                  <a:txBody>
                    <a:bodyPr/>
                    <a:lstStyle/>
                    <a:p>
                      <a:pPr algn="ctr">
                        <a:lnSpc>
                          <a:spcPct val="150000"/>
                        </a:lnSpc>
                        <a:spcBef>
                          <a:spcPts val="600"/>
                        </a:spcBef>
                        <a:spcAft>
                          <a:spcPts val="600"/>
                        </a:spcAft>
                      </a:pPr>
                      <a:r>
                        <a:rPr lang="fr-FR" sz="2000">
                          <a:latin typeface="Calibri"/>
                          <a:ea typeface="Calibri"/>
                          <a:cs typeface="Times New Roman"/>
                        </a:rPr>
                        <a:t>Public</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85</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59</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16342</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81.47</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54305">
                <a:tc>
                  <a:txBody>
                    <a:bodyPr/>
                    <a:lstStyle/>
                    <a:p>
                      <a:pPr algn="ctr">
                        <a:lnSpc>
                          <a:spcPct val="150000"/>
                        </a:lnSpc>
                        <a:spcBef>
                          <a:spcPts val="600"/>
                        </a:spcBef>
                        <a:spcAft>
                          <a:spcPts val="600"/>
                        </a:spcAft>
                      </a:pPr>
                      <a:r>
                        <a:rPr lang="fr-FR" sz="2000">
                          <a:latin typeface="Calibri"/>
                          <a:ea typeface="Calibri"/>
                          <a:cs typeface="Times New Roman"/>
                        </a:rPr>
                        <a:t>Privé</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59</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41</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3718</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18.53</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66065">
                <a:tc>
                  <a:txBody>
                    <a:bodyPr/>
                    <a:lstStyle/>
                    <a:p>
                      <a:pPr algn="ctr">
                        <a:lnSpc>
                          <a:spcPct val="150000"/>
                        </a:lnSpc>
                        <a:spcBef>
                          <a:spcPts val="600"/>
                        </a:spcBef>
                        <a:spcAft>
                          <a:spcPts val="600"/>
                        </a:spcAft>
                      </a:pPr>
                      <a:r>
                        <a:rPr lang="fr-FR" sz="2000">
                          <a:latin typeface="Calibri"/>
                          <a:ea typeface="Calibri"/>
                          <a:cs typeface="Times New Roman"/>
                        </a:rPr>
                        <a:t>Total</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144</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100</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a:latin typeface="Calibri"/>
                          <a:ea typeface="Calibri"/>
                          <a:cs typeface="Times New Roman"/>
                        </a:rPr>
                        <a:t>20060</a:t>
                      </a:r>
                      <a:endParaRPr lang="fr-FR" sz="2000" b="1">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2000" b="0" dirty="0">
                          <a:latin typeface="Calibri"/>
                          <a:ea typeface="Calibri"/>
                          <a:cs typeface="Times New Roman"/>
                        </a:rPr>
                        <a:t>100</a:t>
                      </a:r>
                      <a:endParaRPr lang="fr-FR" sz="2000" b="1" dirty="0">
                        <a:latin typeface="Calibri"/>
                        <a:ea typeface="Calibri"/>
                        <a:cs typeface="Times New Roman"/>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7" name="ZoneTexte 6"/>
          <p:cNvSpPr txBox="1"/>
          <p:nvPr/>
        </p:nvSpPr>
        <p:spPr>
          <a:xfrm>
            <a:off x="609600" y="1371600"/>
            <a:ext cx="8077200" cy="1384995"/>
          </a:xfrm>
          <a:prstGeom prst="rect">
            <a:avLst/>
          </a:prstGeom>
          <a:noFill/>
        </p:spPr>
        <p:txBody>
          <a:bodyPr wrap="square" rtlCol="0">
            <a:spAutoFit/>
          </a:bodyPr>
          <a:lstStyle/>
          <a:p>
            <a:pPr algn="ctr"/>
            <a:r>
              <a:rPr lang="fr-FR" sz="2800" dirty="0" smtClean="0"/>
              <a:t>144 établissements versus 66 en 2005</a:t>
            </a:r>
          </a:p>
          <a:p>
            <a:pPr algn="ctr"/>
            <a:r>
              <a:rPr lang="fr-FR" sz="2800" dirty="0" smtClean="0"/>
              <a:t>La participation était maximale pour les ES publics</a:t>
            </a:r>
            <a:endParaRPr lang="fr-FR"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graphicFrame>
        <p:nvGraphicFramePr>
          <p:cNvPr id="7" name="Tableau 6"/>
          <p:cNvGraphicFramePr>
            <a:graphicFrameLocks noGrp="1"/>
          </p:cNvGraphicFramePr>
          <p:nvPr/>
        </p:nvGraphicFramePr>
        <p:xfrm>
          <a:off x="0" y="1903870"/>
          <a:ext cx="9143999" cy="3533127"/>
        </p:xfrm>
        <a:graphic>
          <a:graphicData uri="http://schemas.openxmlformats.org/drawingml/2006/table">
            <a:tbl>
              <a:tblPr/>
              <a:tblGrid>
                <a:gridCol w="3352800"/>
                <a:gridCol w="533400"/>
                <a:gridCol w="838200"/>
                <a:gridCol w="838200"/>
                <a:gridCol w="838200"/>
                <a:gridCol w="533400"/>
                <a:gridCol w="609600"/>
                <a:gridCol w="779584"/>
                <a:gridCol w="820615"/>
              </a:tblGrid>
              <a:tr h="442271">
                <a:tc>
                  <a:txBody>
                    <a:bodyPr/>
                    <a:lstStyle/>
                    <a:p>
                      <a:pPr algn="ctr">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lnSpc>
                          <a:spcPct val="150000"/>
                        </a:lnSpc>
                        <a:spcBef>
                          <a:spcPts val="600"/>
                        </a:spcBef>
                        <a:spcAft>
                          <a:spcPts val="600"/>
                        </a:spcAft>
                      </a:pPr>
                      <a:r>
                        <a:rPr lang="fr-FR" sz="1600" dirty="0" smtClean="0">
                          <a:latin typeface="Calibri"/>
                          <a:ea typeface="Calibri"/>
                          <a:cs typeface="Times New Roman"/>
                        </a:rPr>
                        <a:t>2012</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pPr algn="just">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4">
                  <a:txBody>
                    <a:bodyPr/>
                    <a:lstStyle/>
                    <a:p>
                      <a:pPr algn="ctr">
                        <a:lnSpc>
                          <a:spcPct val="150000"/>
                        </a:lnSpc>
                        <a:spcBef>
                          <a:spcPts val="600"/>
                        </a:spcBef>
                        <a:spcAft>
                          <a:spcPts val="600"/>
                        </a:spcAft>
                      </a:pPr>
                      <a:r>
                        <a:rPr lang="fr-FR" sz="1600" dirty="0" smtClean="0">
                          <a:latin typeface="Calibri"/>
                          <a:ea typeface="Calibri"/>
                          <a:cs typeface="Times New Roman"/>
                        </a:rPr>
                        <a:t>2005</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pPr algn="just">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624529">
                <a:tc rowSpan="2">
                  <a:txBody>
                    <a:bodyPr/>
                    <a:lstStyle/>
                    <a:p>
                      <a:pPr algn="ctr">
                        <a:lnSpc>
                          <a:spcPct val="150000"/>
                        </a:lnSpc>
                        <a:spcBef>
                          <a:spcPts val="600"/>
                        </a:spcBef>
                        <a:spcAft>
                          <a:spcPts val="600"/>
                        </a:spcAft>
                      </a:pPr>
                      <a:r>
                        <a:rPr lang="fr-FR" sz="1600" dirty="0">
                          <a:latin typeface="Calibri"/>
                          <a:ea typeface="Calibri"/>
                          <a:cs typeface="Times New Roman"/>
                        </a:rPr>
                        <a:t>Type d’ES</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50000"/>
                        </a:lnSpc>
                        <a:spcBef>
                          <a:spcPts val="600"/>
                        </a:spcBef>
                        <a:spcAft>
                          <a:spcPts val="600"/>
                        </a:spcAft>
                      </a:pPr>
                      <a:r>
                        <a:rPr lang="fr-FR" sz="1600" dirty="0" smtClean="0">
                          <a:latin typeface="Calibri"/>
                          <a:ea typeface="Calibri"/>
                          <a:cs typeface="Times New Roman"/>
                        </a:rPr>
                        <a:t>ES</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2">
                  <a:txBody>
                    <a:bodyPr/>
                    <a:lstStyle/>
                    <a:p>
                      <a:pPr algn="ctr">
                        <a:lnSpc>
                          <a:spcPct val="150000"/>
                        </a:lnSpc>
                        <a:spcBef>
                          <a:spcPts val="600"/>
                        </a:spcBef>
                        <a:spcAft>
                          <a:spcPts val="600"/>
                        </a:spcAft>
                      </a:pPr>
                      <a:r>
                        <a:rPr lang="fr-FR" sz="1600" dirty="0">
                          <a:latin typeface="Calibri"/>
                          <a:ea typeface="Calibri"/>
                          <a:cs typeface="Times New Roman"/>
                        </a:rPr>
                        <a:t>Lits d’hospitalisation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2">
                  <a:txBody>
                    <a:bodyPr/>
                    <a:lstStyle/>
                    <a:p>
                      <a:pPr marL="0" marR="0" indent="0" algn="ctr" defTabSz="914400" rtl="0" eaLnBrk="1" fontAlgn="auto" latinLnBrk="0" hangingPunct="1">
                        <a:lnSpc>
                          <a:spcPct val="150000"/>
                        </a:lnSpc>
                        <a:spcBef>
                          <a:spcPts val="600"/>
                        </a:spcBef>
                        <a:spcAft>
                          <a:spcPts val="600"/>
                        </a:spcAft>
                        <a:buClrTx/>
                        <a:buSzTx/>
                        <a:buFontTx/>
                        <a:buNone/>
                        <a:tabLst/>
                        <a:defRPr/>
                      </a:pPr>
                      <a:r>
                        <a:rPr lang="fr-FR" sz="1600" dirty="0" smtClean="0">
                          <a:latin typeface="+mn-lt"/>
                          <a:ea typeface="Calibri"/>
                          <a:cs typeface="Times New Roman"/>
                        </a:rPr>
                        <a:t>ES</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2">
                  <a:txBody>
                    <a:bodyPr/>
                    <a:lstStyle/>
                    <a:p>
                      <a:pPr marL="0" marR="0" indent="0" algn="ctr" defTabSz="914400" rtl="0" eaLnBrk="1" fontAlgn="auto" latinLnBrk="0" hangingPunct="1">
                        <a:lnSpc>
                          <a:spcPct val="150000"/>
                        </a:lnSpc>
                        <a:spcBef>
                          <a:spcPts val="600"/>
                        </a:spcBef>
                        <a:spcAft>
                          <a:spcPts val="600"/>
                        </a:spcAft>
                        <a:buClrTx/>
                        <a:buSzTx/>
                        <a:buFontTx/>
                        <a:buNone/>
                        <a:tabLst/>
                        <a:defRPr/>
                      </a:pPr>
                      <a:r>
                        <a:rPr lang="fr-FR" sz="1600" dirty="0" smtClean="0">
                          <a:latin typeface="+mn-lt"/>
                          <a:ea typeface="Calibri"/>
                          <a:cs typeface="Times New Roman"/>
                        </a:rPr>
                        <a:t>Lits d’hospitalisation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r>
              <a:tr h="442271">
                <a:tc vMerge="1">
                  <a:txBody>
                    <a:bodyPr/>
                    <a:lstStyle/>
                    <a:p>
                      <a:endParaRPr lang="fr-FR"/>
                    </a:p>
                  </a:txBody>
                  <a:tcPr/>
                </a:tc>
                <a:tc>
                  <a:txBody>
                    <a:bodyPr/>
                    <a:lstStyle/>
                    <a:p>
                      <a:pPr algn="ctr">
                        <a:lnSpc>
                          <a:spcPct val="150000"/>
                        </a:lnSpc>
                        <a:spcBef>
                          <a:spcPts val="600"/>
                        </a:spcBef>
                        <a:spcAft>
                          <a:spcPts val="600"/>
                        </a:spcAft>
                      </a:pPr>
                      <a:r>
                        <a:rPr lang="fr-FR" sz="1600" dirty="0">
                          <a:latin typeface="Calibri"/>
                          <a:ea typeface="Calibri"/>
                          <a:cs typeface="Times New Roman"/>
                        </a:rPr>
                        <a:t>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N</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71068">
                <a:tc>
                  <a:txBody>
                    <a:bodyPr/>
                    <a:lstStyle/>
                    <a:p>
                      <a:pPr algn="r">
                        <a:lnSpc>
                          <a:spcPct val="150000"/>
                        </a:lnSpc>
                        <a:spcBef>
                          <a:spcPts val="600"/>
                        </a:spcBef>
                        <a:spcAft>
                          <a:spcPts val="600"/>
                        </a:spcAft>
                      </a:pPr>
                      <a:r>
                        <a:rPr lang="fr-FR" sz="1600" dirty="0">
                          <a:latin typeface="Calibri"/>
                          <a:ea typeface="Calibri"/>
                          <a:cs typeface="Times New Roman"/>
                        </a:rPr>
                        <a:t>Etablissement Public de Santé (EPS</a:t>
                      </a:r>
                      <a:r>
                        <a:rPr lang="fr-FR" sz="1600" dirty="0" smtClean="0">
                          <a:latin typeface="Calibri"/>
                          <a:ea typeface="Calibri"/>
                          <a:cs typeface="Times New Roman"/>
                        </a:rPr>
                        <a:t>),</a:t>
                      </a:r>
                      <a:r>
                        <a:rPr lang="fr-FR" sz="1600" baseline="0" dirty="0" smtClean="0">
                          <a:latin typeface="Calibri"/>
                          <a:ea typeface="Calibri"/>
                          <a:cs typeface="Times New Roman"/>
                        </a:rPr>
                        <a:t> HM et FSI</a:t>
                      </a:r>
                      <a:r>
                        <a:rPr lang="fr-FR" sz="1600" dirty="0" smtClean="0">
                          <a:latin typeface="Calibri"/>
                          <a:ea typeface="Calibri"/>
                          <a:cs typeface="Times New Roman"/>
                        </a:rPr>
                        <a:t>  et centres spécialisés                 </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26</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14.6</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9485</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47.3</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21</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31.8</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8351</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56.9</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07797">
                <a:tc>
                  <a:txBody>
                    <a:bodyPr/>
                    <a:lstStyle/>
                    <a:p>
                      <a:pPr algn="r">
                        <a:lnSpc>
                          <a:spcPct val="150000"/>
                        </a:lnSpc>
                        <a:spcBef>
                          <a:spcPts val="600"/>
                        </a:spcBef>
                        <a:spcAft>
                          <a:spcPts val="600"/>
                        </a:spcAft>
                      </a:pPr>
                      <a:r>
                        <a:rPr lang="fr-FR" sz="1600" dirty="0">
                          <a:latin typeface="Calibri"/>
                          <a:ea typeface="Calibri"/>
                          <a:cs typeface="Times New Roman"/>
                        </a:rPr>
                        <a:t>Hôpital Régional                                                           </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a:latin typeface="Calibri"/>
                          <a:ea typeface="Calibri"/>
                          <a:cs typeface="Times New Roman"/>
                        </a:rPr>
                        <a:t>32</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22.2</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a:latin typeface="Calibri"/>
                          <a:ea typeface="Calibri"/>
                          <a:cs typeface="Times New Roman"/>
                        </a:rPr>
                        <a:t>5955</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a:latin typeface="Calibri"/>
                          <a:ea typeface="Calibri"/>
                          <a:cs typeface="Times New Roman"/>
                        </a:rPr>
                        <a:t>29.68</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33</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50.0</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5723</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39.0</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07797">
                <a:tc>
                  <a:txBody>
                    <a:bodyPr/>
                    <a:lstStyle/>
                    <a:p>
                      <a:pPr algn="r">
                        <a:lnSpc>
                          <a:spcPct val="150000"/>
                        </a:lnSpc>
                        <a:spcBef>
                          <a:spcPts val="600"/>
                        </a:spcBef>
                        <a:spcAft>
                          <a:spcPts val="600"/>
                        </a:spcAft>
                      </a:pPr>
                      <a:r>
                        <a:rPr lang="fr-FR" sz="1600" dirty="0">
                          <a:latin typeface="Calibri"/>
                          <a:ea typeface="Calibri"/>
                          <a:cs typeface="Times New Roman"/>
                        </a:rPr>
                        <a:t>Hôpital de circonscription                                          </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latin typeface="Calibri"/>
                          <a:ea typeface="Calibri"/>
                          <a:cs typeface="Times New Roman"/>
                        </a:rPr>
                        <a:t>27</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solidFill>
                            <a:srgbClr val="FF0000"/>
                          </a:solidFill>
                          <a:latin typeface="Calibri"/>
                          <a:ea typeface="Calibri"/>
                          <a:cs typeface="Times New Roman"/>
                        </a:rPr>
                        <a:t>18.8</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a:latin typeface="Calibri"/>
                          <a:ea typeface="Calibri"/>
                          <a:cs typeface="Times New Roman"/>
                        </a:rPr>
                        <a:t>902</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b="1" dirty="0">
                          <a:solidFill>
                            <a:srgbClr val="FF0000"/>
                          </a:solidFill>
                          <a:latin typeface="Calibri"/>
                          <a:ea typeface="Calibri"/>
                          <a:cs typeface="Times New Roman"/>
                        </a:rPr>
                        <a:t>4.50</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07797">
                <a:tc>
                  <a:txBody>
                    <a:bodyPr/>
                    <a:lstStyle/>
                    <a:p>
                      <a:pPr algn="r">
                        <a:lnSpc>
                          <a:spcPct val="150000"/>
                        </a:lnSpc>
                        <a:spcBef>
                          <a:spcPts val="600"/>
                        </a:spcBef>
                        <a:spcAft>
                          <a:spcPts val="600"/>
                        </a:spcAft>
                      </a:pPr>
                      <a:r>
                        <a:rPr lang="fr-FR" sz="1600" dirty="0">
                          <a:latin typeface="Calibri"/>
                          <a:ea typeface="Calibri"/>
                          <a:cs typeface="Times New Roman"/>
                        </a:rPr>
                        <a:t> Clinique privée        </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59 </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a:solidFill>
                            <a:srgbClr val="FF0000"/>
                          </a:solidFill>
                          <a:latin typeface="Calibri"/>
                          <a:ea typeface="Calibri"/>
                          <a:cs typeface="Times New Roman"/>
                        </a:rPr>
                        <a:t>41.0</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a:latin typeface="Calibri"/>
                          <a:ea typeface="Calibri"/>
                          <a:cs typeface="Times New Roman"/>
                        </a:rPr>
                        <a:t>3718</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b="1" dirty="0">
                          <a:solidFill>
                            <a:srgbClr val="FF0000"/>
                          </a:solidFill>
                          <a:latin typeface="Calibri"/>
                          <a:ea typeface="Calibri"/>
                          <a:cs typeface="Times New Roman"/>
                        </a:rPr>
                        <a:t>18.53</a:t>
                      </a: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12</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18.2</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604</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50000"/>
                        </a:lnSpc>
                        <a:spcBef>
                          <a:spcPts val="600"/>
                        </a:spcBef>
                        <a:spcAft>
                          <a:spcPts val="600"/>
                        </a:spcAft>
                      </a:pPr>
                      <a:r>
                        <a:rPr lang="fr-FR" sz="1600" dirty="0" smtClean="0">
                          <a:latin typeface="Calibri"/>
                          <a:ea typeface="Calibri"/>
                          <a:cs typeface="Times New Roman"/>
                        </a:rPr>
                        <a:t>4.1</a:t>
                      </a:r>
                      <a:endParaRPr lang="fr-FR" sz="1600" dirty="0">
                        <a:latin typeface="Calibri"/>
                        <a:ea typeface="Calibri"/>
                        <a:cs typeface="Times New Roman"/>
                      </a:endParaRPr>
                    </a:p>
                  </a:txBody>
                  <a:tcPr marL="65607" marR="656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8" name="ZoneTexte 7"/>
          <p:cNvSpPr txBox="1"/>
          <p:nvPr/>
        </p:nvSpPr>
        <p:spPr>
          <a:xfrm>
            <a:off x="609600" y="1219200"/>
            <a:ext cx="8077200" cy="523220"/>
          </a:xfrm>
          <a:prstGeom prst="rect">
            <a:avLst/>
          </a:prstGeom>
          <a:noFill/>
        </p:spPr>
        <p:txBody>
          <a:bodyPr wrap="square" rtlCol="0">
            <a:spAutoFit/>
          </a:bodyPr>
          <a:lstStyle/>
          <a:p>
            <a:pPr algn="ctr"/>
            <a:r>
              <a:rPr lang="fr-FR" sz="2800" dirty="0" smtClean="0"/>
              <a:t>Grande mobilisation des cliniques privées</a:t>
            </a:r>
            <a:endParaRPr lang="fr-FR"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0" y="1143000"/>
            <a:ext cx="9144000" cy="5257800"/>
          </a:xfrm>
        </p:spPr>
        <p:txBody>
          <a:bodyPr/>
          <a:lstStyle/>
          <a:p>
            <a:pPr>
              <a:buNone/>
            </a:pPr>
            <a:r>
              <a:rPr lang="fr-FR" sz="2800" dirty="0" smtClean="0">
                <a:solidFill>
                  <a:schemeClr val="tx1"/>
                </a:solidFill>
                <a:latin typeface="+mn-lt"/>
                <a:ea typeface="+mn-ea"/>
                <a:cs typeface="+mn-cs"/>
              </a:rPr>
              <a:t>	Toutes les régions du pays ont participé à cette enquête:</a:t>
            </a:r>
          </a:p>
          <a:p>
            <a:pPr>
              <a:buNone/>
            </a:pPr>
            <a:endParaRPr lang="fr-FR" sz="2800" dirty="0" smtClean="0">
              <a:solidFill>
                <a:schemeClr val="tx1"/>
              </a:solidFill>
              <a:latin typeface="+mn-lt"/>
              <a:ea typeface="+mn-ea"/>
              <a:cs typeface="+mn-cs"/>
            </a:endParaRPr>
          </a:p>
          <a:p>
            <a:pPr lvl="1">
              <a:buFont typeface="Wingdings" pitchFamily="2" charset="2"/>
              <a:buChar char="ü"/>
            </a:pPr>
            <a:r>
              <a:rPr lang="fr-FR" sz="2400" dirty="0" smtClean="0">
                <a:ea typeface="+mn-ea"/>
                <a:cs typeface="+mn-cs"/>
              </a:rPr>
              <a:t>l</a:t>
            </a:r>
            <a:r>
              <a:rPr lang="fr-FR" sz="2400" dirty="0" smtClean="0">
                <a:solidFill>
                  <a:schemeClr val="tx1"/>
                </a:solidFill>
                <a:latin typeface="+mn-lt"/>
                <a:ea typeface="+mn-ea"/>
                <a:cs typeface="+mn-cs"/>
              </a:rPr>
              <a:t>e Grand Tunis : 42 établissements et 7398 lits d’hospitalisations </a:t>
            </a:r>
          </a:p>
          <a:p>
            <a:pPr lvl="1">
              <a:buFont typeface="Wingdings" pitchFamily="2" charset="2"/>
              <a:buChar char="ü"/>
            </a:pPr>
            <a:r>
              <a:rPr lang="fr-FR" sz="2400" dirty="0" smtClean="0">
                <a:solidFill>
                  <a:schemeClr val="tx1"/>
                </a:solidFill>
                <a:latin typeface="+mn-lt"/>
                <a:ea typeface="+mn-ea"/>
                <a:cs typeface="+mn-cs"/>
              </a:rPr>
              <a:t>le  Centre Est : 33 établissements et 5512 lits d’hospitalisations </a:t>
            </a:r>
          </a:p>
          <a:p>
            <a:pPr lvl="1">
              <a:buFont typeface="Wingdings" pitchFamily="2" charset="2"/>
              <a:buChar char="ü"/>
            </a:pPr>
            <a:r>
              <a:rPr lang="fr-FR" sz="2400" dirty="0" smtClean="0">
                <a:solidFill>
                  <a:schemeClr val="tx1"/>
                </a:solidFill>
                <a:latin typeface="+mn-lt"/>
                <a:ea typeface="+mn-ea"/>
                <a:cs typeface="+mn-cs"/>
              </a:rPr>
              <a:t>le Nord Est : 15 établissements et 1833 lits d’hospitalisations </a:t>
            </a:r>
          </a:p>
          <a:p>
            <a:pPr lvl="1">
              <a:buFont typeface="Wingdings" pitchFamily="2" charset="2"/>
              <a:buChar char="ü"/>
            </a:pPr>
            <a:r>
              <a:rPr lang="fr-FR" sz="2400" dirty="0" smtClean="0">
                <a:solidFill>
                  <a:schemeClr val="tx1"/>
                </a:solidFill>
                <a:latin typeface="+mn-lt"/>
                <a:ea typeface="+mn-ea"/>
                <a:cs typeface="+mn-cs"/>
              </a:rPr>
              <a:t>le Sud Est : 18 établissements et 1697 lits d’hospitalisations</a:t>
            </a:r>
            <a:endParaRPr lang="fr-FR" sz="2400" dirty="0" smtClean="0">
              <a:ea typeface="+mn-ea"/>
              <a:cs typeface="+mn-cs"/>
            </a:endParaRPr>
          </a:p>
          <a:p>
            <a:pPr lvl="1">
              <a:buFont typeface="Wingdings" pitchFamily="2" charset="2"/>
              <a:buChar char="ü"/>
            </a:pPr>
            <a:r>
              <a:rPr lang="fr-FR" sz="2400" dirty="0" smtClean="0">
                <a:solidFill>
                  <a:schemeClr val="tx1"/>
                </a:solidFill>
                <a:latin typeface="+mn-lt"/>
                <a:ea typeface="+mn-ea"/>
                <a:cs typeface="+mn-cs"/>
              </a:rPr>
              <a:t> le Nord Ouest : 15 établissements et 1549 lits d’hospitalisations</a:t>
            </a:r>
            <a:endParaRPr lang="fr-FR" sz="2400" dirty="0" smtClean="0">
              <a:ea typeface="+mn-ea"/>
              <a:cs typeface="+mn-cs"/>
            </a:endParaRPr>
          </a:p>
          <a:p>
            <a:pPr lvl="1">
              <a:buFont typeface="Wingdings" pitchFamily="2" charset="2"/>
              <a:buChar char="ü"/>
            </a:pPr>
            <a:r>
              <a:rPr lang="fr-FR" sz="2400" dirty="0" smtClean="0">
                <a:solidFill>
                  <a:schemeClr val="tx1"/>
                </a:solidFill>
                <a:latin typeface="+mn-lt"/>
                <a:ea typeface="+mn-ea"/>
                <a:cs typeface="+mn-cs"/>
              </a:rPr>
              <a:t> le Centre Ouest : 10 établissements, 1240 lits d’hospitalisations</a:t>
            </a:r>
            <a:endParaRPr lang="fr-FR" sz="2400" dirty="0" smtClean="0">
              <a:ea typeface="+mn-ea"/>
              <a:cs typeface="+mn-cs"/>
            </a:endParaRPr>
          </a:p>
          <a:p>
            <a:pPr lvl="1">
              <a:buFont typeface="Wingdings" pitchFamily="2" charset="2"/>
              <a:buChar char="ü"/>
            </a:pPr>
            <a:r>
              <a:rPr lang="fr-FR" sz="2400" dirty="0" smtClean="0">
                <a:solidFill>
                  <a:schemeClr val="tx1"/>
                </a:solidFill>
                <a:latin typeface="+mn-lt"/>
                <a:ea typeface="+mn-ea"/>
                <a:cs typeface="+mn-cs"/>
              </a:rPr>
              <a:t>le Sud Ouest </a:t>
            </a:r>
            <a:r>
              <a:rPr lang="fr-FR" sz="2400" dirty="0" smtClean="0">
                <a:ea typeface="+mn-ea"/>
                <a:cs typeface="+mn-cs"/>
              </a:rPr>
              <a:t>: </a:t>
            </a:r>
            <a:r>
              <a:rPr lang="fr-FR" sz="2400" dirty="0" smtClean="0">
                <a:solidFill>
                  <a:schemeClr val="tx1"/>
                </a:solidFill>
                <a:latin typeface="+mn-lt"/>
                <a:ea typeface="+mn-ea"/>
                <a:cs typeface="+mn-cs"/>
              </a:rPr>
              <a:t>11 établissements, 843 lits d’hospitalisations </a:t>
            </a:r>
            <a:endParaRPr lang="fr-FR" sz="2400" b="1" dirty="0" smtClean="0">
              <a:solidFill>
                <a:schemeClr val="tx1"/>
              </a:solidFill>
              <a:latin typeface="+mn-lt"/>
              <a:ea typeface="+mn-ea"/>
              <a:cs typeface="+mn-cs"/>
            </a:endParaRPr>
          </a:p>
          <a:p>
            <a:endParaRPr lang="fr-FR" sz="28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0" y="1676400"/>
            <a:ext cx="9144000" cy="1447800"/>
          </a:xfrm>
        </p:spPr>
        <p:txBody>
          <a:bodyPr/>
          <a:lstStyle/>
          <a:p>
            <a:pPr>
              <a:buNone/>
            </a:pPr>
            <a:r>
              <a:rPr lang="fr-FR" sz="2400" dirty="0" smtClean="0">
                <a:solidFill>
                  <a:schemeClr val="tx1"/>
                </a:solidFill>
                <a:latin typeface="+mn-lt"/>
                <a:ea typeface="+mn-ea"/>
                <a:cs typeface="+mn-cs"/>
              </a:rPr>
              <a:t>	L’enquête a inclus 8649 patients</a:t>
            </a:r>
          </a:p>
          <a:p>
            <a:pPr lvl="1">
              <a:buFont typeface="Wingdings" pitchFamily="2" charset="2"/>
              <a:buChar char="ü"/>
            </a:pPr>
            <a:r>
              <a:rPr lang="fr-FR" sz="2000" dirty="0" smtClean="0">
                <a:ea typeface="+mn-ea"/>
                <a:cs typeface="+mn-cs"/>
              </a:rPr>
              <a:t>Age médian : 47 ans (extrêmes : 0-105)</a:t>
            </a:r>
          </a:p>
          <a:p>
            <a:pPr lvl="1">
              <a:buFont typeface="Wingdings" pitchFamily="2" charset="2"/>
              <a:buChar char="ü"/>
            </a:pPr>
            <a:r>
              <a:rPr lang="fr-FR" sz="2000" dirty="0" smtClean="0">
                <a:ea typeface="+mn-ea"/>
                <a:cs typeface="+mn-cs"/>
              </a:rPr>
              <a:t>Population relativement jeune : 76%  âgés de moins de 65 ans et 7,8% âgés de moins de 1 an</a:t>
            </a:r>
            <a:endParaRPr lang="fr-FR" sz="20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pic>
        <p:nvPicPr>
          <p:cNvPr id="7" name="Image 6" descr="Capture age.PNG"/>
          <p:cNvPicPr/>
          <p:nvPr/>
        </p:nvPicPr>
        <p:blipFill>
          <a:blip r:embed="rId2" cstate="print"/>
          <a:stretch>
            <a:fillRect/>
          </a:stretch>
        </p:blipFill>
        <p:spPr>
          <a:xfrm>
            <a:off x="152400" y="3124200"/>
            <a:ext cx="4419599" cy="3246917"/>
          </a:xfrm>
          <a:prstGeom prst="rect">
            <a:avLst/>
          </a:prstGeom>
          <a:ln>
            <a:solidFill>
              <a:schemeClr val="tx1"/>
            </a:solidFill>
          </a:ln>
        </p:spPr>
      </p:pic>
      <p:pic>
        <p:nvPicPr>
          <p:cNvPr id="8" name="Image 7" descr="Capture.PNG"/>
          <p:cNvPicPr/>
          <p:nvPr/>
        </p:nvPicPr>
        <p:blipFill>
          <a:blip r:embed="rId3" cstate="print"/>
          <a:stretch>
            <a:fillRect/>
          </a:stretch>
        </p:blipFill>
        <p:spPr>
          <a:xfrm>
            <a:off x="4724400" y="3124200"/>
            <a:ext cx="4114801" cy="3276600"/>
          </a:xfrm>
          <a:prstGeom prst="rect">
            <a:avLst/>
          </a:prstGeom>
          <a:ln>
            <a:solidFill>
              <a:schemeClr val="tx1"/>
            </a:solidFill>
          </a:ln>
        </p:spPr>
      </p:pic>
      <p:sp>
        <p:nvSpPr>
          <p:cNvPr id="11" name="Titre 1"/>
          <p:cNvSpPr>
            <a:spLocks noGrp="1"/>
          </p:cNvSpPr>
          <p:nvPr>
            <p:ph type="title"/>
          </p:nvPr>
        </p:nvSpPr>
        <p:spPr>
          <a:xfrm>
            <a:off x="457200" y="990600"/>
            <a:ext cx="8229600" cy="766763"/>
          </a:xfrm>
        </p:spPr>
        <p:txBody>
          <a:bodyPr/>
          <a:lstStyle/>
          <a:p>
            <a:r>
              <a:rPr lang="fr-FR" sz="2800" b="1" dirty="0" smtClean="0"/>
              <a:t>Caractéristiques des patients le jour de l’enquête</a:t>
            </a:r>
            <a:endParaRPr lang="fr-FR" sz="28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2133600"/>
            <a:ext cx="8534400" cy="2971800"/>
          </a:xfrm>
        </p:spPr>
        <p:txBody>
          <a:bodyPr/>
          <a:lstStyle/>
          <a:p>
            <a:r>
              <a:rPr lang="fr-FR" dirty="0" smtClean="0"/>
              <a:t>Sex-ratio: 1,03</a:t>
            </a:r>
          </a:p>
          <a:p>
            <a:r>
              <a:rPr lang="fr-FR" dirty="0" smtClean="0">
                <a:solidFill>
                  <a:schemeClr val="tx1"/>
                </a:solidFill>
                <a:latin typeface="+mn-lt"/>
                <a:ea typeface="+mn-ea"/>
                <a:cs typeface="+mn-cs"/>
              </a:rPr>
              <a:t>Gravité (Pathologie fatale) : 18,7% </a:t>
            </a:r>
            <a:endParaRPr lang="fr-FR" dirty="0" smtClean="0"/>
          </a:p>
          <a:p>
            <a:r>
              <a:rPr lang="fr-FR" dirty="0" smtClean="0"/>
              <a:t>Immunodépression : 11,6%</a:t>
            </a:r>
          </a:p>
          <a:p>
            <a:r>
              <a:rPr lang="fr-FR" dirty="0" smtClean="0">
                <a:solidFill>
                  <a:schemeClr val="tx1"/>
                </a:solidFill>
                <a:latin typeface="+mn-lt"/>
                <a:ea typeface="+mn-ea"/>
                <a:cs typeface="+mn-cs"/>
              </a:rPr>
              <a:t>Intervention dans les 30 jours : 21,7%</a:t>
            </a:r>
          </a:p>
          <a:p>
            <a:r>
              <a:rPr lang="fr-FR" dirty="0" smtClean="0">
                <a:solidFill>
                  <a:schemeClr val="tx1"/>
                </a:solidFill>
                <a:latin typeface="+mn-lt"/>
                <a:ea typeface="+mn-ea"/>
                <a:cs typeface="+mn-cs"/>
              </a:rPr>
              <a:t>Au moins un dispositifs invasifs : </a:t>
            </a:r>
            <a:r>
              <a:rPr lang="fr-FR" b="1" dirty="0" smtClean="0">
                <a:solidFill>
                  <a:srgbClr val="FF0000"/>
                </a:solidFill>
                <a:latin typeface="+mn-lt"/>
                <a:ea typeface="+mn-ea"/>
                <a:cs typeface="+mn-cs"/>
              </a:rPr>
              <a:t>56%</a:t>
            </a:r>
            <a:endParaRPr lang="fr-FR" b="1" dirty="0">
              <a:solidFill>
                <a:srgbClr val="FF0000"/>
              </a:solidFill>
            </a:endParaRPr>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
        <p:nvSpPr>
          <p:cNvPr id="6" name="Titre 1"/>
          <p:cNvSpPr>
            <a:spLocks noGrp="1"/>
          </p:cNvSpPr>
          <p:nvPr>
            <p:ph type="title"/>
          </p:nvPr>
        </p:nvSpPr>
        <p:spPr>
          <a:xfrm>
            <a:off x="457200" y="990600"/>
            <a:ext cx="8229600" cy="766763"/>
          </a:xfrm>
        </p:spPr>
        <p:txBody>
          <a:bodyPr/>
          <a:lstStyle/>
          <a:p>
            <a:r>
              <a:rPr lang="fr-FR" sz="2800" b="1" dirty="0" smtClean="0"/>
              <a:t>Caractéristiques des patients le jour de l’enquête</a:t>
            </a:r>
            <a:endParaRPr lang="fr-FR"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66800"/>
            <a:ext cx="9144000" cy="766763"/>
          </a:xfrm>
        </p:spPr>
        <p:txBody>
          <a:bodyPr/>
          <a:lstStyle/>
          <a:p>
            <a:r>
              <a:rPr lang="fr-FR" sz="3200" b="1" dirty="0" smtClean="0"/>
              <a:t>Infection Nosocomiale : 1 patient hospitalisé sur 15</a:t>
            </a:r>
            <a:endParaRPr lang="fr-FR" sz="3200" b="1" dirty="0"/>
          </a:p>
        </p:txBody>
      </p:sp>
      <p:sp>
        <p:nvSpPr>
          <p:cNvPr id="3" name="Espace réservé du contenu 2"/>
          <p:cNvSpPr>
            <a:spLocks noGrp="1"/>
          </p:cNvSpPr>
          <p:nvPr>
            <p:ph idx="1"/>
          </p:nvPr>
        </p:nvSpPr>
        <p:spPr>
          <a:xfrm>
            <a:off x="304800" y="2209800"/>
            <a:ext cx="8686800" cy="3200400"/>
          </a:xfrm>
        </p:spPr>
        <p:txBody>
          <a:bodyPr/>
          <a:lstStyle/>
          <a:p>
            <a:r>
              <a:rPr lang="fr-FR" dirty="0" smtClean="0"/>
              <a:t>575 patients avaient une ou plusieurs  IN actives soit une prévalence de 6.6%</a:t>
            </a:r>
          </a:p>
          <a:p>
            <a:r>
              <a:rPr lang="fr-FR" dirty="0" smtClean="0"/>
              <a:t>626 IN étaient recensées soit une prévalence des IN de 7.2% : ratio infections/infectés de 1.08</a:t>
            </a:r>
          </a:p>
          <a:p>
            <a:r>
              <a:rPr lang="fr-FR" dirty="0" smtClean="0"/>
              <a:t>13% des IN étaient importées d’un autre ES</a:t>
            </a:r>
          </a:p>
          <a:p>
            <a:endParaRPr lang="fr-FR"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dirty="0" smtClean="0"/>
              <a:t>La localisation infectieuse était documentée pour 570 patients (99% des cas)</a:t>
            </a:r>
            <a:endParaRPr lang="fr-FR" sz="32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pic>
        <p:nvPicPr>
          <p:cNvPr id="6" name="Image 5" descr="pie.PNG"/>
          <p:cNvPicPr/>
          <p:nvPr/>
        </p:nvPicPr>
        <p:blipFill>
          <a:blip r:embed="rId2" cstate="print"/>
          <a:stretch>
            <a:fillRect/>
          </a:stretch>
        </p:blipFill>
        <p:spPr>
          <a:xfrm>
            <a:off x="1066800" y="2362200"/>
            <a:ext cx="7086600" cy="3733800"/>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14400"/>
            <a:ext cx="9144000" cy="990600"/>
          </a:xfrm>
        </p:spPr>
        <p:txBody>
          <a:bodyPr/>
          <a:lstStyle/>
          <a:p>
            <a:r>
              <a:rPr lang="fr-FR" sz="2400" dirty="0" smtClean="0"/>
              <a:t>Une prévalence des patients infectés variable selon les établissements de santé et leur activité</a:t>
            </a:r>
            <a:endParaRPr lang="fr-FR" sz="24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grpSp>
        <p:nvGrpSpPr>
          <p:cNvPr id="14" name="Groupe 13"/>
          <p:cNvGrpSpPr/>
          <p:nvPr/>
        </p:nvGrpSpPr>
        <p:grpSpPr>
          <a:xfrm>
            <a:off x="0" y="1905000"/>
            <a:ext cx="8686800" cy="4316918"/>
            <a:chOff x="0" y="2209800"/>
            <a:chExt cx="8686800" cy="4316918"/>
          </a:xfrm>
        </p:grpSpPr>
        <p:pic>
          <p:nvPicPr>
            <p:cNvPr id="6" name="Image 5" descr="prev 0 etab.JPG"/>
            <p:cNvPicPr/>
            <p:nvPr/>
          </p:nvPicPr>
          <p:blipFill>
            <a:blip r:embed="rId2" cstate="print"/>
            <a:stretch>
              <a:fillRect/>
            </a:stretch>
          </p:blipFill>
          <p:spPr>
            <a:xfrm>
              <a:off x="0" y="2209800"/>
              <a:ext cx="8686800" cy="4316918"/>
            </a:xfrm>
            <a:prstGeom prst="rect">
              <a:avLst/>
            </a:prstGeom>
          </p:spPr>
        </p:pic>
        <p:cxnSp>
          <p:nvCxnSpPr>
            <p:cNvPr id="12" name="Connecteur droit avec flèche 11"/>
            <p:cNvCxnSpPr/>
            <p:nvPr/>
          </p:nvCxnSpPr>
          <p:spPr>
            <a:xfrm>
              <a:off x="2667000" y="2590800"/>
              <a:ext cx="0" cy="1368000"/>
            </a:xfrm>
            <a:prstGeom prst="straightConnector1">
              <a:avLst/>
            </a:prstGeom>
            <a:ln w="25400">
              <a:tailEnd type="arrow"/>
            </a:ln>
          </p:spPr>
          <p:style>
            <a:lnRef idx="1">
              <a:schemeClr val="accent2"/>
            </a:lnRef>
            <a:fillRef idx="0">
              <a:schemeClr val="accent2"/>
            </a:fillRef>
            <a:effectRef idx="0">
              <a:schemeClr val="accent2"/>
            </a:effectRef>
            <a:fontRef idx="minor">
              <a:schemeClr val="tx1"/>
            </a:fontRef>
          </p:style>
        </p:cxnSp>
        <p:sp>
          <p:nvSpPr>
            <p:cNvPr id="13" name="ZoneTexte 12"/>
            <p:cNvSpPr txBox="1"/>
            <p:nvPr/>
          </p:nvSpPr>
          <p:spPr>
            <a:xfrm>
              <a:off x="1600200" y="2209800"/>
              <a:ext cx="2057400" cy="369332"/>
            </a:xfrm>
            <a:prstGeom prst="rect">
              <a:avLst/>
            </a:prstGeom>
            <a:noFill/>
          </p:spPr>
          <p:txBody>
            <a:bodyPr wrap="square" rtlCol="0">
              <a:spAutoFit/>
            </a:bodyPr>
            <a:lstStyle/>
            <a:p>
              <a:r>
                <a:rPr lang="fr-FR" b="1" dirty="0" smtClean="0">
                  <a:solidFill>
                    <a:srgbClr val="C00000"/>
                  </a:solidFill>
                </a:rPr>
                <a:t>Médiane: 7.5%</a:t>
              </a:r>
              <a:endParaRPr lang="fr-FR" b="1" dirty="0">
                <a:solidFill>
                  <a:srgbClr val="C00000"/>
                </a:solidFill>
              </a:endParaRPr>
            </a:p>
          </p:txBody>
        </p:sp>
      </p:grpSp>
      <p:sp>
        <p:nvSpPr>
          <p:cNvPr id="15" name="Rectangle 14"/>
          <p:cNvSpPr/>
          <p:nvPr/>
        </p:nvSpPr>
        <p:spPr>
          <a:xfrm>
            <a:off x="0" y="6211669"/>
            <a:ext cx="9144000" cy="646331"/>
          </a:xfrm>
          <a:prstGeom prst="rect">
            <a:avLst/>
          </a:prstGeom>
          <a:solidFill>
            <a:schemeClr val="bg1"/>
          </a:solidFill>
        </p:spPr>
        <p:txBody>
          <a:bodyPr wrap="square">
            <a:spAutoFit/>
          </a:bodyPr>
          <a:lstStyle/>
          <a:p>
            <a:pPr algn="ctr"/>
            <a:r>
              <a:rPr lang="fr-FR" b="1" dirty="0" smtClean="0"/>
              <a:t>Figure : Distribution </a:t>
            </a:r>
            <a:r>
              <a:rPr lang="fr-FR" b="1" dirty="0"/>
              <a:t>des prévalences des patients infectés dans les établissements de santé ayant au moins un patient infecté ou plus, Tunisie 2012</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14400"/>
            <a:ext cx="9144000" cy="990600"/>
          </a:xfrm>
        </p:spPr>
        <p:txBody>
          <a:bodyPr/>
          <a:lstStyle/>
          <a:p>
            <a:r>
              <a:rPr lang="fr-FR" sz="2400" dirty="0" smtClean="0"/>
              <a:t>Une prévalence des patients infectés variable selon les établissements de santé et leur activité</a:t>
            </a:r>
            <a:endParaRPr lang="fr-FR" sz="24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
        <p:nvSpPr>
          <p:cNvPr id="15" name="Rectangle 14"/>
          <p:cNvSpPr/>
          <p:nvPr/>
        </p:nvSpPr>
        <p:spPr>
          <a:xfrm>
            <a:off x="0" y="6260068"/>
            <a:ext cx="9144000" cy="369332"/>
          </a:xfrm>
          <a:prstGeom prst="rect">
            <a:avLst/>
          </a:prstGeom>
          <a:solidFill>
            <a:schemeClr val="bg1"/>
          </a:solidFill>
        </p:spPr>
        <p:txBody>
          <a:bodyPr wrap="square">
            <a:spAutoFit/>
          </a:bodyPr>
          <a:lstStyle/>
          <a:p>
            <a:pPr algn="ctr"/>
            <a:r>
              <a:rPr lang="fr-FR" b="1" dirty="0" smtClean="0"/>
              <a:t>Figure:  </a:t>
            </a:r>
            <a:r>
              <a:rPr lang="fr-FR" b="1" dirty="0"/>
              <a:t>Prévalence de l’infection par type d’établissement</a:t>
            </a:r>
            <a:r>
              <a:rPr lang="fr-FR" b="1" dirty="0" smtClean="0"/>
              <a:t>, </a:t>
            </a:r>
            <a:r>
              <a:rPr lang="fr-FR" b="1" dirty="0"/>
              <a:t>Tunisie 2012</a:t>
            </a:r>
            <a:endParaRPr lang="fr-FR" dirty="0"/>
          </a:p>
        </p:txBody>
      </p:sp>
      <p:pic>
        <p:nvPicPr>
          <p:cNvPr id="10" name="Image 9" descr="prevalence par etablissement_2.PNG"/>
          <p:cNvPicPr/>
          <p:nvPr/>
        </p:nvPicPr>
        <p:blipFill>
          <a:blip r:embed="rId2" cstate="print"/>
          <a:stretch>
            <a:fillRect/>
          </a:stretch>
        </p:blipFill>
        <p:spPr>
          <a:xfrm>
            <a:off x="1981200" y="2076450"/>
            <a:ext cx="4086225" cy="3714750"/>
          </a:xfrm>
          <a:prstGeom prst="rect">
            <a:avLst/>
          </a:prstGeom>
          <a:ln>
            <a:solidFill>
              <a:schemeClr val="tx1"/>
            </a:solidFill>
          </a:ln>
        </p:spPr>
      </p:pic>
      <p:sp>
        <p:nvSpPr>
          <p:cNvPr id="7" name="ZoneTexte 6"/>
          <p:cNvSpPr txBox="1"/>
          <p:nvPr/>
        </p:nvSpPr>
        <p:spPr>
          <a:xfrm>
            <a:off x="6248400" y="3239869"/>
            <a:ext cx="2590800" cy="646331"/>
          </a:xfrm>
          <a:prstGeom prst="rect">
            <a:avLst/>
          </a:prstGeom>
          <a:noFill/>
        </p:spPr>
        <p:txBody>
          <a:bodyPr wrap="square" rtlCol="0">
            <a:spAutoFit/>
          </a:bodyPr>
          <a:lstStyle/>
          <a:p>
            <a:r>
              <a:rPr lang="fr-FR" dirty="0" smtClean="0"/>
              <a:t>Secteur privé: 9.8%</a:t>
            </a:r>
          </a:p>
          <a:p>
            <a:r>
              <a:rPr lang="fr-FR" dirty="0" smtClean="0"/>
              <a:t>Secteur public: 6.2%</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71563"/>
            <a:ext cx="8839200" cy="1143000"/>
          </a:xfrm>
        </p:spPr>
        <p:txBody>
          <a:bodyPr/>
          <a:lstStyle/>
          <a:p>
            <a:r>
              <a:rPr lang="fr-FR" sz="2800" dirty="0" smtClean="0"/>
              <a:t>Une prévalence des patients infectés variable selon les spécialités</a:t>
            </a:r>
            <a:endParaRPr lang="fr-FR" sz="28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
        <p:nvSpPr>
          <p:cNvPr id="6" name="Espace réservé du contenu 5"/>
          <p:cNvSpPr>
            <a:spLocks noGrp="1"/>
          </p:cNvSpPr>
          <p:nvPr>
            <p:ph idx="1"/>
          </p:nvPr>
        </p:nvSpPr>
        <p:spPr>
          <a:xfrm>
            <a:off x="914400" y="2133600"/>
            <a:ext cx="7758112" cy="3505199"/>
          </a:xfrm>
        </p:spPr>
        <p:txBody>
          <a:bodyPr/>
          <a:lstStyle/>
          <a:p>
            <a:r>
              <a:rPr lang="fr-FR" dirty="0" smtClean="0">
                <a:solidFill>
                  <a:schemeClr val="tx1"/>
                </a:solidFill>
                <a:latin typeface="+mn-lt"/>
                <a:ea typeface="+mn-ea"/>
                <a:cs typeface="+mn-cs"/>
              </a:rPr>
              <a:t>Réanimation </a:t>
            </a:r>
            <a:r>
              <a:rPr lang="fr-FR" dirty="0" smtClean="0"/>
              <a:t>: </a:t>
            </a:r>
            <a:r>
              <a:rPr lang="fr-FR" dirty="0" smtClean="0">
                <a:solidFill>
                  <a:schemeClr val="tx1"/>
                </a:solidFill>
                <a:latin typeface="+mn-lt"/>
                <a:ea typeface="+mn-ea"/>
                <a:cs typeface="+mn-cs"/>
              </a:rPr>
              <a:t>28.8%</a:t>
            </a:r>
          </a:p>
          <a:p>
            <a:r>
              <a:rPr lang="fr-FR" dirty="0" smtClean="0">
                <a:solidFill>
                  <a:schemeClr val="tx1"/>
                </a:solidFill>
                <a:latin typeface="+mn-lt"/>
                <a:ea typeface="+mn-ea"/>
                <a:cs typeface="+mn-cs"/>
              </a:rPr>
              <a:t> les services polyvalents : 18.9%</a:t>
            </a:r>
          </a:p>
          <a:p>
            <a:pPr>
              <a:buNone/>
            </a:pPr>
            <a:endParaRPr lang="fr-FR" dirty="0" smtClean="0">
              <a:solidFill>
                <a:schemeClr val="tx1"/>
              </a:solidFill>
              <a:latin typeface="+mn-lt"/>
              <a:ea typeface="+mn-ea"/>
              <a:cs typeface="+mn-cs"/>
            </a:endParaRPr>
          </a:p>
          <a:p>
            <a:pPr>
              <a:buNone/>
            </a:pPr>
            <a:r>
              <a:rPr lang="fr-FR" b="1" dirty="0" smtClean="0">
                <a:solidFill>
                  <a:srgbClr val="0070C0"/>
                </a:solidFill>
                <a:latin typeface="+mn-lt"/>
                <a:ea typeface="+mn-ea"/>
                <a:cs typeface="+mn-cs"/>
              </a:rPr>
              <a:t>Largement liée : </a:t>
            </a:r>
          </a:p>
          <a:p>
            <a:pPr lvl="1"/>
            <a:r>
              <a:rPr lang="fr-FR" b="1" dirty="0" smtClean="0">
                <a:solidFill>
                  <a:srgbClr val="0070C0"/>
                </a:solidFill>
                <a:latin typeface="+mn-lt"/>
                <a:ea typeface="+mn-ea"/>
                <a:cs typeface="+mn-cs"/>
              </a:rPr>
              <a:t>vulnérabilité des patients</a:t>
            </a:r>
          </a:p>
          <a:p>
            <a:pPr lvl="1"/>
            <a:r>
              <a:rPr lang="fr-FR" b="1" dirty="0" smtClean="0">
                <a:solidFill>
                  <a:srgbClr val="0070C0"/>
                </a:solidFill>
                <a:ea typeface="+mn-ea"/>
                <a:cs typeface="+mn-cs"/>
              </a:rPr>
              <a:t>Intensité des soins</a:t>
            </a:r>
            <a:endParaRPr lang="fr-FR" b="1" dirty="0" smtClean="0">
              <a:solidFill>
                <a:srgbClr val="0070C0"/>
              </a:solidFill>
              <a:latin typeface="+mn-lt"/>
              <a:ea typeface="+mn-ea"/>
              <a:cs typeface="+mn-cs"/>
            </a:endParaRPr>
          </a:p>
          <a:p>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990601"/>
            <a:ext cx="8839200" cy="609600"/>
          </a:xfrm>
        </p:spPr>
        <p:txBody>
          <a:bodyPr/>
          <a:lstStyle/>
          <a:p>
            <a:r>
              <a:rPr lang="fr-FR" sz="2400" dirty="0" smtClean="0"/>
              <a:t>Une prévalence des patients infectés variable selon les Régions</a:t>
            </a:r>
            <a:endParaRPr lang="fr-FR" sz="24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pic>
        <p:nvPicPr>
          <p:cNvPr id="8" name="Image 7" descr="taux de prevalence par gouv.PNG"/>
          <p:cNvPicPr/>
          <p:nvPr/>
        </p:nvPicPr>
        <p:blipFill>
          <a:blip r:embed="rId2" cstate="print"/>
          <a:stretch>
            <a:fillRect/>
          </a:stretch>
        </p:blipFill>
        <p:spPr>
          <a:xfrm>
            <a:off x="0" y="1676400"/>
            <a:ext cx="5029200" cy="4800600"/>
          </a:xfrm>
          <a:prstGeom prst="rect">
            <a:avLst/>
          </a:prstGeom>
        </p:spPr>
      </p:pic>
      <p:graphicFrame>
        <p:nvGraphicFramePr>
          <p:cNvPr id="9" name="Graphique 8"/>
          <p:cNvGraphicFramePr/>
          <p:nvPr/>
        </p:nvGraphicFramePr>
        <p:xfrm>
          <a:off x="3657600" y="1600200"/>
          <a:ext cx="5486400" cy="5029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71563"/>
            <a:ext cx="9144000" cy="833437"/>
          </a:xfrm>
        </p:spPr>
        <p:txBody>
          <a:bodyPr/>
          <a:lstStyle/>
          <a:p>
            <a:r>
              <a:rPr lang="fr-FR" sz="3600" dirty="0" smtClean="0"/>
              <a:t>Des variations de prévalence en fonction des caractéristiques des patients</a:t>
            </a:r>
            <a:endParaRPr lang="fr-FR" sz="3600" dirty="0"/>
          </a:p>
        </p:txBody>
      </p:sp>
      <p:sp>
        <p:nvSpPr>
          <p:cNvPr id="7" name="Espace réservé du contenu 6"/>
          <p:cNvSpPr>
            <a:spLocks noGrp="1"/>
          </p:cNvSpPr>
          <p:nvPr>
            <p:ph idx="1"/>
          </p:nvPr>
        </p:nvSpPr>
        <p:spPr>
          <a:xfrm>
            <a:off x="228600" y="2133600"/>
            <a:ext cx="8915400" cy="4038600"/>
          </a:xfrm>
        </p:spPr>
        <p:txBody>
          <a:bodyPr/>
          <a:lstStyle/>
          <a:p>
            <a:r>
              <a:rPr lang="fr-FR" sz="2800" dirty="0" smtClean="0"/>
              <a:t>La prévalence variait essentiellement selon les caractéristiques des patients et leur exposition à des actes ou dispositifs invasifs</a:t>
            </a:r>
          </a:p>
          <a:p>
            <a:pPr lvl="1"/>
            <a:r>
              <a:rPr lang="fr-FR" sz="2400" dirty="0" smtClean="0"/>
              <a:t>L’âge avancé</a:t>
            </a:r>
          </a:p>
          <a:p>
            <a:pPr lvl="1"/>
            <a:r>
              <a:rPr lang="fr-FR" sz="2400" dirty="0" smtClean="0"/>
              <a:t>Le sexe masculin</a:t>
            </a:r>
          </a:p>
          <a:p>
            <a:pPr lvl="1"/>
            <a:r>
              <a:rPr lang="fr-FR" sz="2400" dirty="0" smtClean="0"/>
              <a:t>Atteinte d’une maladie sévère</a:t>
            </a:r>
          </a:p>
          <a:p>
            <a:pPr lvl="1"/>
            <a:r>
              <a:rPr lang="fr-FR" sz="2400" dirty="0" smtClean="0"/>
              <a:t>Immunodépression</a:t>
            </a:r>
          </a:p>
          <a:p>
            <a:pPr lvl="1"/>
            <a:r>
              <a:rPr lang="fr-FR" sz="2400" dirty="0" smtClean="0"/>
              <a:t>Intervention chirurgicale</a:t>
            </a:r>
          </a:p>
          <a:p>
            <a:pPr lvl="1"/>
            <a:r>
              <a:rPr lang="fr-FR" sz="2400" dirty="0" smtClean="0"/>
              <a:t>Exposition à des dispositifs invasifs</a:t>
            </a:r>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71563"/>
            <a:ext cx="9144000" cy="1062037"/>
          </a:xfrm>
        </p:spPr>
        <p:txBody>
          <a:bodyPr/>
          <a:lstStyle/>
          <a:p>
            <a:r>
              <a:rPr lang="fr-FR" sz="3600" dirty="0" smtClean="0"/>
              <a:t>Des variations de prévalence en fonction du genre</a:t>
            </a:r>
            <a:endParaRPr lang="fr-FR" sz="36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graphicFrame>
        <p:nvGraphicFramePr>
          <p:cNvPr id="6" name="Graphique 5"/>
          <p:cNvGraphicFramePr/>
          <p:nvPr/>
        </p:nvGraphicFramePr>
        <p:xfrm>
          <a:off x="609600" y="2133600"/>
          <a:ext cx="72390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p:cNvSpPr txBox="1"/>
          <p:nvPr/>
        </p:nvSpPr>
        <p:spPr>
          <a:xfrm>
            <a:off x="4038600" y="2971800"/>
            <a:ext cx="1371600" cy="369332"/>
          </a:xfrm>
          <a:prstGeom prst="rect">
            <a:avLst/>
          </a:prstGeom>
          <a:noFill/>
        </p:spPr>
        <p:txBody>
          <a:bodyPr wrap="square" rtlCol="0">
            <a:spAutoFit/>
          </a:bodyPr>
          <a:lstStyle/>
          <a:p>
            <a:r>
              <a:rPr lang="fr-FR" dirty="0" smtClean="0"/>
              <a:t>p&lt;10</a:t>
            </a:r>
            <a:r>
              <a:rPr lang="fr-FR" baseline="30000" dirty="0" smtClean="0"/>
              <a:t>-3</a:t>
            </a:r>
            <a:endParaRPr lang="fr-FR" baseline="30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71563"/>
            <a:ext cx="9144000" cy="1062037"/>
          </a:xfrm>
        </p:spPr>
        <p:txBody>
          <a:bodyPr/>
          <a:lstStyle/>
          <a:p>
            <a:r>
              <a:rPr lang="fr-FR" sz="3600" dirty="0" smtClean="0"/>
              <a:t>Des variations de prévalence en fonction de l’âge</a:t>
            </a:r>
            <a:endParaRPr lang="fr-FR" sz="36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
        <p:nvSpPr>
          <p:cNvPr id="8" name="ZoneTexte 7"/>
          <p:cNvSpPr txBox="1"/>
          <p:nvPr/>
        </p:nvSpPr>
        <p:spPr>
          <a:xfrm>
            <a:off x="3733800" y="2895600"/>
            <a:ext cx="1371600" cy="369332"/>
          </a:xfrm>
          <a:prstGeom prst="rect">
            <a:avLst/>
          </a:prstGeom>
          <a:noFill/>
        </p:spPr>
        <p:txBody>
          <a:bodyPr wrap="square" rtlCol="0">
            <a:spAutoFit/>
          </a:bodyPr>
          <a:lstStyle/>
          <a:p>
            <a:r>
              <a:rPr lang="fr-FR" dirty="0" smtClean="0"/>
              <a:t>p=0.01</a:t>
            </a:r>
            <a:endParaRPr lang="fr-FR" baseline="30000" dirty="0"/>
          </a:p>
        </p:txBody>
      </p:sp>
      <p:graphicFrame>
        <p:nvGraphicFramePr>
          <p:cNvPr id="9" name="Graphique 8"/>
          <p:cNvGraphicFramePr/>
          <p:nvPr/>
        </p:nvGraphicFramePr>
        <p:xfrm>
          <a:off x="304800" y="2209800"/>
          <a:ext cx="7553325" cy="421957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528763"/>
            <a:ext cx="9144000" cy="1519237"/>
          </a:xfrm>
        </p:spPr>
        <p:txBody>
          <a:bodyPr/>
          <a:lstStyle/>
          <a:p>
            <a:r>
              <a:rPr lang="fr-FR" sz="3600" dirty="0" smtClean="0"/>
              <a:t>Prévalence des traitements antibiotiques : 43% des patients</a:t>
            </a:r>
            <a:endParaRPr lang="fr-FR" sz="3600" dirty="0"/>
          </a:p>
        </p:txBody>
      </p:sp>
      <p:sp>
        <p:nvSpPr>
          <p:cNvPr id="7" name="Espace réservé du contenu 6"/>
          <p:cNvSpPr>
            <a:spLocks noGrp="1"/>
          </p:cNvSpPr>
          <p:nvPr>
            <p:ph idx="1"/>
          </p:nvPr>
        </p:nvSpPr>
        <p:spPr>
          <a:xfrm>
            <a:off x="76200" y="3124200"/>
            <a:ext cx="8915400" cy="2743200"/>
          </a:xfrm>
        </p:spPr>
        <p:txBody>
          <a:bodyPr/>
          <a:lstStyle/>
          <a:p>
            <a:r>
              <a:rPr lang="fr-FR" sz="2800" dirty="0" smtClean="0"/>
              <a:t>Infection communautaire : 55%</a:t>
            </a:r>
          </a:p>
          <a:p>
            <a:r>
              <a:rPr lang="fr-FR" sz="2800" dirty="0" smtClean="0"/>
              <a:t>Infection nosocomiale : 14%</a:t>
            </a:r>
          </a:p>
          <a:p>
            <a:r>
              <a:rPr lang="fr-FR" sz="2800" dirty="0" smtClean="0"/>
              <a:t>Antibio-prophylaxie chirurgicale : 22%</a:t>
            </a:r>
          </a:p>
          <a:p>
            <a:r>
              <a:rPr lang="fr-FR" sz="2800" dirty="0" smtClean="0"/>
              <a:t>Prophylaxie des infections opportunistes : 7%</a:t>
            </a:r>
          </a:p>
          <a:p>
            <a:r>
              <a:rPr lang="fr-FR" sz="2800" dirty="0" smtClean="0"/>
              <a:t>Indications multiples : 2%</a:t>
            </a:r>
            <a:endParaRPr lang="fr-FR" sz="2400" dirty="0" smtClean="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295400"/>
            <a:ext cx="9144000" cy="990600"/>
          </a:xfrm>
        </p:spPr>
        <p:txBody>
          <a:bodyPr/>
          <a:lstStyle/>
          <a:p>
            <a:r>
              <a:rPr lang="fr-FR" sz="3600" dirty="0" smtClean="0"/>
              <a:t>Le traitement antibiotique</a:t>
            </a:r>
            <a:endParaRPr lang="fr-FR" sz="3600" dirty="0"/>
          </a:p>
        </p:txBody>
      </p:sp>
      <p:sp>
        <p:nvSpPr>
          <p:cNvPr id="7" name="Espace réservé du contenu 6"/>
          <p:cNvSpPr>
            <a:spLocks noGrp="1"/>
          </p:cNvSpPr>
          <p:nvPr>
            <p:ph idx="1"/>
          </p:nvPr>
        </p:nvSpPr>
        <p:spPr>
          <a:xfrm>
            <a:off x="838200" y="2667000"/>
            <a:ext cx="7391400" cy="3429000"/>
          </a:xfrm>
        </p:spPr>
        <p:txBody>
          <a:bodyPr/>
          <a:lstStyle/>
          <a:p>
            <a:r>
              <a:rPr lang="fr-FR" sz="2800" dirty="0" smtClean="0"/>
              <a:t>Pénicilline : 46,5%</a:t>
            </a:r>
          </a:p>
          <a:p>
            <a:r>
              <a:rPr lang="fr-FR" sz="2800" dirty="0" smtClean="0"/>
              <a:t>Céphalosporine: 37,3%</a:t>
            </a:r>
          </a:p>
          <a:p>
            <a:r>
              <a:rPr lang="fr-FR" sz="2800" dirty="0" smtClean="0"/>
              <a:t>Aminosides: 14,9%</a:t>
            </a:r>
          </a:p>
          <a:p>
            <a:r>
              <a:rPr lang="fr-FR" sz="2800" dirty="0" smtClean="0"/>
              <a:t>Quinolones: 22,3%</a:t>
            </a:r>
          </a:p>
          <a:p>
            <a:r>
              <a:rPr lang="fr-FR" sz="2800" dirty="0" err="1" smtClean="0"/>
              <a:t>Glycopeptides</a:t>
            </a:r>
            <a:r>
              <a:rPr lang="fr-FR" sz="2800" dirty="0" smtClean="0"/>
              <a:t>: 6%</a:t>
            </a:r>
          </a:p>
          <a:p>
            <a:r>
              <a:rPr lang="fr-FR" sz="2800" dirty="0" smtClean="0"/>
              <a:t>Divers: 14%</a:t>
            </a:r>
            <a:endParaRPr lang="fr-FR" sz="2400" dirty="0" smtClean="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914400"/>
            <a:ext cx="9144000" cy="1066800"/>
          </a:xfrm>
        </p:spPr>
        <p:txBody>
          <a:bodyPr/>
          <a:lstStyle/>
          <a:p>
            <a:pPr lvl="0"/>
            <a:r>
              <a:rPr lang="fr-FR" sz="2400" dirty="0" smtClean="0"/>
              <a:t>Documentation bactériologique pour près de 50% des IN</a:t>
            </a:r>
            <a:endParaRPr lang="fr-FR" sz="2400" dirty="0"/>
          </a:p>
        </p:txBody>
      </p:sp>
      <p:graphicFrame>
        <p:nvGraphicFramePr>
          <p:cNvPr id="4" name="Tableau 3"/>
          <p:cNvGraphicFramePr>
            <a:graphicFrameLocks noGrp="1"/>
          </p:cNvGraphicFramePr>
          <p:nvPr/>
        </p:nvGraphicFramePr>
        <p:xfrm>
          <a:off x="1524000" y="1905000"/>
          <a:ext cx="6096000" cy="478536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fr-FR" sz="2000" dirty="0" smtClean="0"/>
                        <a:t>Bactérie</a:t>
                      </a:r>
                      <a:endParaRPr lang="fr-FR" sz="2000" dirty="0"/>
                    </a:p>
                  </a:txBody>
                  <a:tcPr/>
                </a:tc>
                <a:tc>
                  <a:txBody>
                    <a:bodyPr/>
                    <a:lstStyle/>
                    <a:p>
                      <a:pPr algn="ctr"/>
                      <a:r>
                        <a:rPr lang="fr-FR" sz="2000" dirty="0" smtClean="0"/>
                        <a:t>Nombre</a:t>
                      </a:r>
                      <a:r>
                        <a:rPr lang="fr-FR" sz="2000" baseline="0" dirty="0" smtClean="0"/>
                        <a:t> (%)</a:t>
                      </a:r>
                    </a:p>
                    <a:p>
                      <a:pPr algn="ctr"/>
                      <a:endParaRPr lang="fr-FR" sz="2000" dirty="0"/>
                    </a:p>
                  </a:txBody>
                  <a:tcPr/>
                </a:tc>
              </a:tr>
              <a:tr h="370840">
                <a:tc>
                  <a:txBody>
                    <a:bodyPr/>
                    <a:lstStyle/>
                    <a:p>
                      <a:pPr algn="ctr"/>
                      <a:r>
                        <a:rPr lang="fr-FR" sz="2000" b="1" i="1" dirty="0" err="1" smtClean="0"/>
                        <a:t>Pseudomonas</a:t>
                      </a:r>
                      <a:r>
                        <a:rPr lang="fr-FR" sz="2000" b="1" i="1" dirty="0" smtClean="0"/>
                        <a:t> </a:t>
                      </a:r>
                      <a:r>
                        <a:rPr lang="fr-FR" sz="2000" b="1" i="1" dirty="0" err="1" smtClean="0"/>
                        <a:t>aeruginosa</a:t>
                      </a:r>
                      <a:endParaRPr lang="fr-FR" sz="2000" b="1" i="1" dirty="0"/>
                    </a:p>
                  </a:txBody>
                  <a:tcPr/>
                </a:tc>
                <a:tc>
                  <a:txBody>
                    <a:bodyPr/>
                    <a:lstStyle/>
                    <a:p>
                      <a:pPr algn="ctr"/>
                      <a:r>
                        <a:rPr lang="fr-FR" sz="2000" b="1" dirty="0" smtClean="0"/>
                        <a:t>56 (19)</a:t>
                      </a:r>
                      <a:endParaRPr lang="fr-FR" sz="2000" b="1" dirty="0"/>
                    </a:p>
                  </a:txBody>
                  <a:tcPr/>
                </a:tc>
              </a:tr>
              <a:tr h="370840">
                <a:tc>
                  <a:txBody>
                    <a:bodyPr/>
                    <a:lstStyle/>
                    <a:p>
                      <a:pPr algn="ctr"/>
                      <a:r>
                        <a:rPr lang="fr-FR" sz="2000" b="1" i="1" dirty="0" err="1" smtClean="0"/>
                        <a:t>Klebsiella</a:t>
                      </a:r>
                      <a:r>
                        <a:rPr lang="fr-FR" sz="2000" b="1" i="1" dirty="0" smtClean="0"/>
                        <a:t> </a:t>
                      </a:r>
                      <a:r>
                        <a:rPr lang="fr-FR" sz="2000" b="1" i="1" dirty="0" err="1" smtClean="0"/>
                        <a:t>pneumoniae</a:t>
                      </a:r>
                      <a:endParaRPr lang="fr-FR" sz="2000" b="1" i="1" dirty="0"/>
                    </a:p>
                  </a:txBody>
                  <a:tcPr/>
                </a:tc>
                <a:tc>
                  <a:txBody>
                    <a:bodyPr/>
                    <a:lstStyle/>
                    <a:p>
                      <a:pPr algn="ctr"/>
                      <a:r>
                        <a:rPr lang="fr-FR" sz="2000" b="1" dirty="0" smtClean="0"/>
                        <a:t>51 (17)</a:t>
                      </a:r>
                      <a:endParaRPr lang="fr-FR" sz="2000" b="1" dirty="0"/>
                    </a:p>
                  </a:txBody>
                  <a:tcPr/>
                </a:tc>
              </a:tr>
              <a:tr h="370840">
                <a:tc>
                  <a:txBody>
                    <a:bodyPr/>
                    <a:lstStyle/>
                    <a:p>
                      <a:pPr algn="ctr"/>
                      <a:r>
                        <a:rPr lang="fr-FR" sz="2000" b="1" i="1" dirty="0" err="1" smtClean="0"/>
                        <a:t>Acinetobacter</a:t>
                      </a:r>
                      <a:r>
                        <a:rPr lang="fr-FR" sz="2000" b="1" i="1" dirty="0" smtClean="0"/>
                        <a:t> </a:t>
                      </a:r>
                      <a:r>
                        <a:rPr lang="fr-FR" sz="2000" b="1" i="1" dirty="0" err="1" smtClean="0"/>
                        <a:t>baumanii</a:t>
                      </a:r>
                      <a:endParaRPr lang="fr-FR" sz="2000" b="1" i="1" dirty="0"/>
                    </a:p>
                  </a:txBody>
                  <a:tcPr/>
                </a:tc>
                <a:tc>
                  <a:txBody>
                    <a:bodyPr/>
                    <a:lstStyle/>
                    <a:p>
                      <a:pPr algn="ctr"/>
                      <a:r>
                        <a:rPr lang="fr-FR" sz="2000" b="1" dirty="0" smtClean="0"/>
                        <a:t>45 (15)</a:t>
                      </a:r>
                      <a:endParaRPr lang="fr-FR" sz="2000" b="1" dirty="0"/>
                    </a:p>
                  </a:txBody>
                  <a:tcPr/>
                </a:tc>
              </a:tr>
              <a:tr h="370840">
                <a:tc>
                  <a:txBody>
                    <a:bodyPr/>
                    <a:lstStyle/>
                    <a:p>
                      <a:pPr algn="ctr"/>
                      <a:r>
                        <a:rPr lang="fr-FR" sz="2000" b="1" i="1" dirty="0" smtClean="0"/>
                        <a:t>Escherichia coli</a:t>
                      </a:r>
                      <a:endParaRPr lang="fr-FR" sz="2000" b="1" i="1" dirty="0"/>
                    </a:p>
                  </a:txBody>
                  <a:tcPr/>
                </a:tc>
                <a:tc>
                  <a:txBody>
                    <a:bodyPr/>
                    <a:lstStyle/>
                    <a:p>
                      <a:pPr algn="ctr"/>
                      <a:r>
                        <a:rPr lang="fr-FR" sz="2000" b="1" dirty="0" smtClean="0"/>
                        <a:t>45 (15)</a:t>
                      </a:r>
                      <a:endParaRPr lang="fr-FR" sz="2000" b="1" dirty="0"/>
                    </a:p>
                  </a:txBody>
                  <a:tcPr/>
                </a:tc>
              </a:tr>
              <a:tr h="370840">
                <a:tc>
                  <a:txBody>
                    <a:bodyPr/>
                    <a:lstStyle/>
                    <a:p>
                      <a:pPr algn="ctr"/>
                      <a:r>
                        <a:rPr lang="fr-FR" sz="2000" b="1" i="1" dirty="0" err="1" smtClean="0"/>
                        <a:t>Staphylococcus</a:t>
                      </a:r>
                      <a:r>
                        <a:rPr lang="fr-FR" sz="2000" b="1" i="1" dirty="0" smtClean="0"/>
                        <a:t> aureus</a:t>
                      </a:r>
                      <a:endParaRPr lang="fr-FR" sz="2000" b="1" i="1" dirty="0"/>
                    </a:p>
                  </a:txBody>
                  <a:tcPr/>
                </a:tc>
                <a:tc>
                  <a:txBody>
                    <a:bodyPr/>
                    <a:lstStyle/>
                    <a:p>
                      <a:pPr algn="ctr"/>
                      <a:r>
                        <a:rPr lang="fr-FR" sz="2000" b="1" dirty="0" smtClean="0"/>
                        <a:t>31 (10,5)</a:t>
                      </a:r>
                      <a:endParaRPr lang="fr-FR" sz="2000" b="1" dirty="0"/>
                    </a:p>
                  </a:txBody>
                  <a:tcPr/>
                </a:tc>
              </a:tr>
              <a:tr h="370840">
                <a:tc>
                  <a:txBody>
                    <a:bodyPr/>
                    <a:lstStyle/>
                    <a:p>
                      <a:pPr algn="ctr"/>
                      <a:r>
                        <a:rPr lang="fr-FR" sz="2000" b="1" i="1" dirty="0" err="1" smtClean="0"/>
                        <a:t>Staphylococcus</a:t>
                      </a:r>
                      <a:r>
                        <a:rPr lang="fr-FR" sz="2000" b="1" i="1" dirty="0" smtClean="0"/>
                        <a:t> </a:t>
                      </a:r>
                      <a:r>
                        <a:rPr lang="fr-FR" sz="2000" b="1" i="1" dirty="0" err="1" smtClean="0"/>
                        <a:t>coagulase</a:t>
                      </a:r>
                      <a:r>
                        <a:rPr lang="fr-FR" sz="2000" b="1" i="1" dirty="0" smtClean="0"/>
                        <a:t> négative</a:t>
                      </a:r>
                      <a:endParaRPr lang="fr-FR" sz="2000" b="1" i="1" dirty="0"/>
                    </a:p>
                  </a:txBody>
                  <a:tcPr/>
                </a:tc>
                <a:tc>
                  <a:txBody>
                    <a:bodyPr/>
                    <a:lstStyle/>
                    <a:p>
                      <a:pPr algn="ctr"/>
                      <a:r>
                        <a:rPr lang="fr-FR" sz="2000" dirty="0" smtClean="0"/>
                        <a:t>18 (6)</a:t>
                      </a:r>
                      <a:endParaRPr lang="fr-FR" sz="2000" dirty="0"/>
                    </a:p>
                  </a:txBody>
                  <a:tcPr/>
                </a:tc>
              </a:tr>
              <a:tr h="370840">
                <a:tc>
                  <a:txBody>
                    <a:bodyPr/>
                    <a:lstStyle/>
                    <a:p>
                      <a:pPr algn="ctr"/>
                      <a:r>
                        <a:rPr lang="fr-FR" sz="2000" b="1" i="1" dirty="0" err="1" smtClean="0"/>
                        <a:t>Enterobacter</a:t>
                      </a:r>
                      <a:r>
                        <a:rPr lang="fr-FR" sz="2000" b="1" i="1" dirty="0" smtClean="0"/>
                        <a:t> </a:t>
                      </a:r>
                      <a:r>
                        <a:rPr lang="fr-FR" sz="2000" b="1" i="1" dirty="0" err="1" smtClean="0"/>
                        <a:t>cloacae</a:t>
                      </a:r>
                      <a:endParaRPr lang="fr-FR" sz="2000" b="1" i="1" dirty="0"/>
                    </a:p>
                  </a:txBody>
                  <a:tcPr/>
                </a:tc>
                <a:tc>
                  <a:txBody>
                    <a:bodyPr/>
                    <a:lstStyle/>
                    <a:p>
                      <a:pPr algn="ctr"/>
                      <a:r>
                        <a:rPr lang="fr-FR" sz="2000" dirty="0" smtClean="0"/>
                        <a:t>16 (5,5)</a:t>
                      </a:r>
                      <a:endParaRPr lang="fr-FR" sz="2000" dirty="0"/>
                    </a:p>
                  </a:txBody>
                  <a:tcPr/>
                </a:tc>
              </a:tr>
              <a:tr h="370840">
                <a:tc>
                  <a:txBody>
                    <a:bodyPr/>
                    <a:lstStyle/>
                    <a:p>
                      <a:pPr algn="ctr"/>
                      <a:r>
                        <a:rPr lang="fr-FR" sz="2000" b="1" dirty="0" smtClean="0"/>
                        <a:t>Autres</a:t>
                      </a:r>
                    </a:p>
                    <a:p>
                      <a:pPr algn="ctr"/>
                      <a:r>
                        <a:rPr lang="fr-FR" sz="2000" baseline="0" dirty="0" smtClean="0"/>
                        <a:t>  </a:t>
                      </a:r>
                      <a:r>
                        <a:rPr lang="fr-FR" sz="2000" dirty="0" smtClean="0"/>
                        <a:t>(nosocomiaux potentiels: 19</a:t>
                      </a:r>
                      <a:r>
                        <a:rPr lang="fr-FR" sz="2000" baseline="0" dirty="0" smtClean="0"/>
                        <a:t>  </a:t>
                      </a:r>
                      <a:r>
                        <a:rPr lang="fr-FR" sz="2000" dirty="0" smtClean="0"/>
                        <a:t>et  non habituels: 16)</a:t>
                      </a:r>
                      <a:endParaRPr lang="fr-FR" sz="2000" dirty="0"/>
                    </a:p>
                  </a:txBody>
                  <a:tcPr/>
                </a:tc>
                <a:tc>
                  <a:txBody>
                    <a:bodyPr/>
                    <a:lstStyle/>
                    <a:p>
                      <a:pPr algn="ctr"/>
                      <a:r>
                        <a:rPr lang="fr-FR" sz="2000" dirty="0" smtClean="0"/>
                        <a:t>35 (12)</a:t>
                      </a:r>
                    </a:p>
                    <a:p>
                      <a:pPr algn="ctr"/>
                      <a:endParaRPr lang="fr-FR" sz="2000" dirty="0" smtClean="0"/>
                    </a:p>
                    <a:p>
                      <a:pPr algn="ctr"/>
                      <a:r>
                        <a:rPr lang="fr-FR" sz="2000" b="1" dirty="0" smtClean="0"/>
                        <a:t>Total</a:t>
                      </a:r>
                      <a:r>
                        <a:rPr lang="fr-FR" sz="2000" b="1" baseline="0" dirty="0" smtClean="0"/>
                        <a:t> : 297</a:t>
                      </a:r>
                      <a:endParaRPr lang="fr-FR" sz="2000" b="1"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dirty="0" smtClean="0"/>
              <a:t>PHENOTYPES DE RESISTANCE</a:t>
            </a:r>
            <a:endParaRPr lang="fr-FR" sz="2400" dirty="0"/>
          </a:p>
        </p:txBody>
      </p:sp>
      <p:graphicFrame>
        <p:nvGraphicFramePr>
          <p:cNvPr id="4" name="Espace réservé du contenu 3"/>
          <p:cNvGraphicFramePr>
            <a:graphicFrameLocks noGrp="1"/>
          </p:cNvGraphicFramePr>
          <p:nvPr>
            <p:ph idx="1"/>
          </p:nvPr>
        </p:nvGraphicFramePr>
        <p:xfrm>
          <a:off x="509558" y="2133600"/>
          <a:ext cx="8634442" cy="413066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dirty="0" smtClean="0"/>
              <a:t>COMMENTAIRES PRELIMINAIRES</a:t>
            </a:r>
            <a:endParaRPr lang="fr-FR" sz="2400" dirty="0"/>
          </a:p>
        </p:txBody>
      </p:sp>
      <p:sp>
        <p:nvSpPr>
          <p:cNvPr id="3" name="Espace réservé du contenu 2"/>
          <p:cNvSpPr>
            <a:spLocks noGrp="1"/>
          </p:cNvSpPr>
          <p:nvPr>
            <p:ph idx="1"/>
          </p:nvPr>
        </p:nvSpPr>
        <p:spPr>
          <a:xfrm>
            <a:off x="228600" y="1981200"/>
            <a:ext cx="8610600" cy="3962400"/>
          </a:xfrm>
        </p:spPr>
        <p:txBody>
          <a:bodyPr>
            <a:normAutofit fontScale="92500" lnSpcReduction="10000"/>
          </a:bodyPr>
          <a:lstStyle/>
          <a:p>
            <a:r>
              <a:rPr lang="fr-FR" sz="2400" i="1" dirty="0" smtClean="0"/>
              <a:t>P </a:t>
            </a:r>
            <a:r>
              <a:rPr lang="fr-FR" sz="2400" i="1" dirty="0" err="1" smtClean="0"/>
              <a:t>aeruginosa</a:t>
            </a:r>
            <a:r>
              <a:rPr lang="fr-FR" sz="2400" i="1" dirty="0" smtClean="0"/>
              <a:t>, K </a:t>
            </a:r>
            <a:r>
              <a:rPr lang="fr-FR" sz="2400" i="1" dirty="0" err="1" smtClean="0"/>
              <a:t>pneumoniae</a:t>
            </a:r>
            <a:r>
              <a:rPr lang="fr-FR" sz="2400" i="1" dirty="0" smtClean="0"/>
              <a:t>  A </a:t>
            </a:r>
            <a:r>
              <a:rPr lang="fr-FR" sz="2400" i="1" dirty="0" err="1" smtClean="0"/>
              <a:t>baumanii</a:t>
            </a:r>
            <a:r>
              <a:rPr lang="fr-FR" sz="2400" i="1" dirty="0" smtClean="0"/>
              <a:t> et E coli </a:t>
            </a:r>
            <a:r>
              <a:rPr lang="fr-FR" sz="2400" dirty="0" smtClean="0"/>
              <a:t>arrivent en tête</a:t>
            </a:r>
          </a:p>
          <a:p>
            <a:r>
              <a:rPr lang="fr-FR" sz="2400" dirty="0" smtClean="0"/>
              <a:t>Excepté </a:t>
            </a:r>
            <a:r>
              <a:rPr lang="fr-FR" sz="2400" i="1" dirty="0" smtClean="0"/>
              <a:t>P </a:t>
            </a:r>
            <a:r>
              <a:rPr lang="fr-FR" sz="2400" i="1" dirty="0" err="1" smtClean="0"/>
              <a:t>aeruginosa</a:t>
            </a:r>
            <a:r>
              <a:rPr lang="fr-FR" sz="2400" dirty="0" smtClean="0"/>
              <a:t>, les phénotypes acquis prédominent (100% pour </a:t>
            </a:r>
            <a:r>
              <a:rPr lang="fr-FR" sz="2400" i="1" dirty="0" smtClean="0"/>
              <a:t>A </a:t>
            </a:r>
            <a:r>
              <a:rPr lang="fr-FR" sz="2400" i="1" dirty="0" err="1" smtClean="0"/>
              <a:t>baumanii</a:t>
            </a:r>
            <a:r>
              <a:rPr lang="fr-FR" sz="2400" dirty="0" smtClean="0"/>
              <a:t>)</a:t>
            </a:r>
          </a:p>
          <a:p>
            <a:r>
              <a:rPr lang="fr-FR" sz="2400" dirty="0" smtClean="0"/>
              <a:t>29% des </a:t>
            </a:r>
            <a:r>
              <a:rPr lang="fr-FR" sz="2400" i="1" dirty="0" smtClean="0"/>
              <a:t>P </a:t>
            </a:r>
            <a:r>
              <a:rPr lang="fr-FR" sz="2400" i="1" dirty="0" err="1" smtClean="0"/>
              <a:t>aeruginosa</a:t>
            </a:r>
            <a:r>
              <a:rPr lang="fr-FR" sz="2400" i="1" dirty="0" smtClean="0"/>
              <a:t> </a:t>
            </a:r>
            <a:r>
              <a:rPr lang="fr-FR" sz="2400" dirty="0" smtClean="0"/>
              <a:t>R/</a:t>
            </a:r>
            <a:r>
              <a:rPr lang="fr-FR" sz="2400" dirty="0" err="1" smtClean="0"/>
              <a:t>Imipeneme</a:t>
            </a:r>
            <a:r>
              <a:rPr lang="fr-FR" sz="2400" dirty="0" smtClean="0"/>
              <a:t> et 68,5% des </a:t>
            </a:r>
            <a:r>
              <a:rPr lang="fr-FR" sz="2400" i="1" dirty="0" smtClean="0"/>
              <a:t>K </a:t>
            </a:r>
            <a:r>
              <a:rPr lang="fr-FR" sz="2400" i="1" dirty="0" err="1" smtClean="0"/>
              <a:t>pneumoniae</a:t>
            </a:r>
            <a:r>
              <a:rPr lang="fr-FR" sz="2400" i="1" dirty="0" smtClean="0"/>
              <a:t> </a:t>
            </a:r>
            <a:r>
              <a:rPr lang="fr-FR" sz="2400" dirty="0" smtClean="0"/>
              <a:t>sécrètent une </a:t>
            </a:r>
            <a:r>
              <a:rPr lang="fr-FR" sz="2400" dirty="0" err="1" smtClean="0"/>
              <a:t>bétalactamase</a:t>
            </a:r>
            <a:r>
              <a:rPr lang="fr-FR" sz="2400" dirty="0" smtClean="0"/>
              <a:t> à spectre élargi</a:t>
            </a:r>
          </a:p>
          <a:p>
            <a:r>
              <a:rPr lang="fr-FR" sz="2400" dirty="0" smtClean="0"/>
              <a:t>Environ 50% de </a:t>
            </a:r>
            <a:r>
              <a:rPr lang="fr-FR" sz="2400" i="1" dirty="0" smtClean="0"/>
              <a:t>S aureus </a:t>
            </a:r>
            <a:r>
              <a:rPr lang="fr-FR" sz="2400" dirty="0" err="1" smtClean="0"/>
              <a:t>Méti</a:t>
            </a:r>
            <a:r>
              <a:rPr lang="fr-FR" sz="2400" dirty="0" smtClean="0"/>
              <a:t> R est un chiffre élevé (&lt; 30 dans les études tunisiennes): problèmes techniques ou réalité?</a:t>
            </a:r>
          </a:p>
          <a:p>
            <a:r>
              <a:rPr lang="fr-FR" sz="2400" dirty="0" smtClean="0"/>
              <a:t>50% des </a:t>
            </a:r>
            <a:r>
              <a:rPr lang="fr-FR" sz="2400" dirty="0" err="1" smtClean="0"/>
              <a:t>Staphylococcus</a:t>
            </a:r>
            <a:r>
              <a:rPr lang="fr-FR" sz="2400" dirty="0" smtClean="0"/>
              <a:t> CN sont </a:t>
            </a:r>
            <a:r>
              <a:rPr lang="fr-FR" sz="2400" dirty="0" err="1" smtClean="0"/>
              <a:t>Méti</a:t>
            </a:r>
            <a:r>
              <a:rPr lang="fr-FR" sz="2400" dirty="0" smtClean="0"/>
              <a:t> R: proche de la réalité de plus en plus décrite</a:t>
            </a:r>
          </a:p>
          <a:p>
            <a:r>
              <a:rPr lang="fr-FR" sz="2400" dirty="0" smtClean="0"/>
              <a:t>Difficulté d’interpréter le reste des données (dispersion des bactéries isolées, résultat ou relevé des données incohérent)</a:t>
            </a:r>
            <a:endParaRPr lang="fr-FR"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914400"/>
            <a:ext cx="9143999" cy="762000"/>
          </a:xfrm>
        </p:spPr>
        <p:txBody>
          <a:bodyPr/>
          <a:lstStyle/>
          <a:p>
            <a:r>
              <a:rPr lang="fr-FR" sz="4000" dirty="0" smtClean="0"/>
              <a:t>Quelle évolution entre 2005 et 2012?</a:t>
            </a:r>
            <a:endParaRPr lang="fr-FR" sz="4000" dirty="0"/>
          </a:p>
        </p:txBody>
      </p:sp>
      <p:sp>
        <p:nvSpPr>
          <p:cNvPr id="3" name="Espace réservé du contenu 2"/>
          <p:cNvSpPr>
            <a:spLocks noGrp="1"/>
          </p:cNvSpPr>
          <p:nvPr>
            <p:ph idx="1"/>
          </p:nvPr>
        </p:nvSpPr>
        <p:spPr>
          <a:xfrm>
            <a:off x="0" y="1828800"/>
            <a:ext cx="9144000" cy="3886200"/>
          </a:xfrm>
        </p:spPr>
        <p:txBody>
          <a:bodyPr/>
          <a:lstStyle/>
          <a:p>
            <a:r>
              <a:rPr lang="fr-FR" sz="2800" dirty="0" smtClean="0"/>
              <a:t>Les valeurs brutes sont les mêmes</a:t>
            </a:r>
          </a:p>
          <a:p>
            <a:pPr lvl="1"/>
            <a:r>
              <a:rPr lang="fr-FR" sz="2400" dirty="0" err="1" smtClean="0">
                <a:solidFill>
                  <a:schemeClr val="tx1"/>
                </a:solidFill>
                <a:latin typeface="+mn-lt"/>
              </a:rPr>
              <a:t>Nosotun</a:t>
            </a:r>
            <a:r>
              <a:rPr lang="fr-FR" sz="2400" dirty="0" smtClean="0">
                <a:solidFill>
                  <a:schemeClr val="tx1"/>
                </a:solidFill>
                <a:latin typeface="+mn-lt"/>
              </a:rPr>
              <a:t> 2012, a inclut  plus d’établissements de santé :</a:t>
            </a:r>
          </a:p>
          <a:p>
            <a:pPr lvl="2"/>
            <a:r>
              <a:rPr lang="fr-FR" sz="2000" dirty="0" smtClean="0">
                <a:solidFill>
                  <a:schemeClr val="tx1"/>
                </a:solidFill>
                <a:latin typeface="+mn-lt"/>
              </a:rPr>
              <a:t>les hôpitaux de circonscription qui présentent une prévalence plus faible que le reste des établissement, </a:t>
            </a:r>
          </a:p>
          <a:p>
            <a:pPr lvl="2"/>
            <a:r>
              <a:rPr lang="fr-FR" sz="2000" dirty="0" smtClean="0">
                <a:solidFill>
                  <a:schemeClr val="tx1"/>
                </a:solidFill>
                <a:latin typeface="+mn-lt"/>
              </a:rPr>
              <a:t>Beaucoup plus de cliniques privées,</a:t>
            </a:r>
          </a:p>
          <a:p>
            <a:pPr lvl="2"/>
            <a:r>
              <a:rPr lang="fr-FR" sz="2000" dirty="0" smtClean="0">
                <a:solidFill>
                  <a:schemeClr val="tx1"/>
                </a:solidFill>
                <a:latin typeface="+mn-lt"/>
              </a:rPr>
              <a:t> la part relatives des EPS et des hôpitaux régionaux a donc diminué. </a:t>
            </a:r>
          </a:p>
          <a:p>
            <a:pPr lvl="1"/>
            <a:r>
              <a:rPr lang="fr-FR" sz="2400" dirty="0" smtClean="0">
                <a:solidFill>
                  <a:schemeClr val="tx1"/>
                </a:solidFill>
                <a:latin typeface="+mn-lt"/>
              </a:rPr>
              <a:t>Pour ces raisons, la comparaison des données des deux enquêtes devrait être restreinte aux ES ayant participé aux deux enquêtes</a:t>
            </a:r>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990600"/>
            <a:ext cx="8229600" cy="766763"/>
          </a:xfrm>
        </p:spPr>
        <p:txBody>
          <a:bodyPr/>
          <a:lstStyle/>
          <a:p>
            <a:r>
              <a:rPr lang="fr-FR" dirty="0" smtClean="0"/>
              <a:t>Conclusion</a:t>
            </a:r>
            <a:endParaRPr lang="fr-FR" dirty="0"/>
          </a:p>
        </p:txBody>
      </p:sp>
      <p:sp>
        <p:nvSpPr>
          <p:cNvPr id="3" name="Espace réservé du contenu 2"/>
          <p:cNvSpPr>
            <a:spLocks noGrp="1"/>
          </p:cNvSpPr>
          <p:nvPr>
            <p:ph idx="1"/>
          </p:nvPr>
        </p:nvSpPr>
        <p:spPr>
          <a:xfrm>
            <a:off x="304800" y="1752600"/>
            <a:ext cx="8839200" cy="4114800"/>
          </a:xfrm>
        </p:spPr>
        <p:txBody>
          <a:bodyPr/>
          <a:lstStyle/>
          <a:p>
            <a:pPr algn="just"/>
            <a:r>
              <a:rPr lang="fr-FR" dirty="0" smtClean="0">
                <a:solidFill>
                  <a:schemeClr val="tx1"/>
                </a:solidFill>
                <a:latin typeface="+mn-lt"/>
                <a:ea typeface="+mn-ea"/>
                <a:cs typeface="+mn-cs"/>
              </a:rPr>
              <a:t>L’ENP </a:t>
            </a:r>
            <a:r>
              <a:rPr lang="fr-FR" dirty="0" err="1" smtClean="0">
                <a:solidFill>
                  <a:schemeClr val="tx1"/>
                </a:solidFill>
                <a:latin typeface="+mn-lt"/>
                <a:ea typeface="+mn-ea"/>
                <a:cs typeface="+mn-cs"/>
              </a:rPr>
              <a:t>NosoTun</a:t>
            </a:r>
            <a:r>
              <a:rPr lang="fr-FR" dirty="0" smtClean="0">
                <a:solidFill>
                  <a:schemeClr val="tx1"/>
                </a:solidFill>
                <a:latin typeface="+mn-lt"/>
                <a:ea typeface="+mn-ea"/>
                <a:cs typeface="+mn-cs"/>
              </a:rPr>
              <a:t> 2012 a permis de sensibiliser les ES et de les mobiliser très fortement autour d’un projet de surveillance des IN et de la consommation d’antibiotiques</a:t>
            </a:r>
          </a:p>
          <a:p>
            <a:pPr algn="just"/>
            <a:r>
              <a:rPr lang="fr-FR" dirty="0" smtClean="0">
                <a:solidFill>
                  <a:schemeClr val="tx1"/>
                </a:solidFill>
                <a:latin typeface="+mn-lt"/>
                <a:ea typeface="+mn-ea"/>
                <a:cs typeface="+mn-cs"/>
              </a:rPr>
              <a:t>Elle a permis de renouveler les données de référence utiles pour orienter la Stratégie Nationale d’Hygiène et de Sécurité des Soins au niveau national et régional</a:t>
            </a:r>
          </a:p>
          <a:p>
            <a:pPr algn="just"/>
            <a:endParaRPr lang="fr-FR"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990601"/>
            <a:ext cx="8229600" cy="533400"/>
          </a:xfrm>
        </p:spPr>
        <p:txBody>
          <a:bodyPr/>
          <a:lstStyle/>
          <a:p>
            <a:r>
              <a:rPr lang="fr-FR" dirty="0" smtClean="0"/>
              <a:t>Conclusion</a:t>
            </a:r>
            <a:endParaRPr lang="fr-FR" dirty="0"/>
          </a:p>
        </p:txBody>
      </p:sp>
      <p:sp>
        <p:nvSpPr>
          <p:cNvPr id="3" name="Espace réservé du contenu 2"/>
          <p:cNvSpPr>
            <a:spLocks noGrp="1"/>
          </p:cNvSpPr>
          <p:nvPr>
            <p:ph idx="1"/>
          </p:nvPr>
        </p:nvSpPr>
        <p:spPr>
          <a:xfrm>
            <a:off x="0" y="1524000"/>
            <a:ext cx="9296400" cy="4648200"/>
          </a:xfrm>
        </p:spPr>
        <p:txBody>
          <a:bodyPr/>
          <a:lstStyle/>
          <a:p>
            <a:r>
              <a:rPr lang="fr-FR" sz="2400" dirty="0" smtClean="0">
                <a:solidFill>
                  <a:schemeClr val="tx1"/>
                </a:solidFill>
                <a:latin typeface="+mn-lt"/>
                <a:ea typeface="+mn-ea"/>
                <a:cs typeface="+mn-cs"/>
              </a:rPr>
              <a:t>Poursuite des efforts engagés à ce jour contre ces infections est justifiée</a:t>
            </a:r>
          </a:p>
          <a:p>
            <a:pPr lvl="1"/>
            <a:r>
              <a:rPr lang="fr-FR" sz="2000" dirty="0" smtClean="0">
                <a:ea typeface="+mn-ea"/>
                <a:cs typeface="+mn-cs"/>
              </a:rPr>
              <a:t>Réactivation des Comités de lutte contre les IN</a:t>
            </a:r>
          </a:p>
          <a:p>
            <a:pPr lvl="1"/>
            <a:r>
              <a:rPr lang="fr-FR" sz="2000" dirty="0" smtClean="0">
                <a:solidFill>
                  <a:schemeClr val="tx1"/>
                </a:solidFill>
                <a:latin typeface="+mn-lt"/>
                <a:ea typeface="+mn-ea"/>
                <a:cs typeface="+mn-cs"/>
              </a:rPr>
              <a:t>Adoption et application de l</a:t>
            </a:r>
            <a:r>
              <a:rPr lang="fr-FR" sz="2000" dirty="0" smtClean="0"/>
              <a:t>a Stratégie Nationale d’Hygiène et de Sécurité des Soins (SNHSS) </a:t>
            </a:r>
            <a:endParaRPr lang="fr-FR" sz="2000" dirty="0" smtClean="0">
              <a:solidFill>
                <a:schemeClr val="tx1"/>
              </a:solidFill>
              <a:latin typeface="+mn-lt"/>
              <a:ea typeface="+mn-ea"/>
              <a:cs typeface="+mn-cs"/>
            </a:endParaRPr>
          </a:p>
          <a:p>
            <a:r>
              <a:rPr lang="fr-FR" sz="2400" dirty="0" smtClean="0">
                <a:solidFill>
                  <a:schemeClr val="tx1"/>
                </a:solidFill>
                <a:latin typeface="+mn-lt"/>
                <a:ea typeface="+mn-ea"/>
                <a:cs typeface="+mn-cs"/>
              </a:rPr>
              <a:t>Plus particulièrement, les actions suivantes s’imposent :</a:t>
            </a:r>
          </a:p>
          <a:p>
            <a:pPr lvl="1"/>
            <a:r>
              <a:rPr lang="fr-FR" sz="2000" dirty="0" smtClean="0">
                <a:solidFill>
                  <a:schemeClr val="tx1"/>
                </a:solidFill>
                <a:latin typeface="+mn-lt"/>
                <a:ea typeface="+mn-ea"/>
                <a:cs typeface="+mn-cs"/>
              </a:rPr>
              <a:t>Renforcement du lavage des mains</a:t>
            </a:r>
          </a:p>
          <a:p>
            <a:pPr lvl="1"/>
            <a:r>
              <a:rPr lang="fr-FR" sz="2000" dirty="0" smtClean="0">
                <a:ea typeface="+mn-ea"/>
                <a:cs typeface="+mn-cs"/>
              </a:rPr>
              <a:t>Utilisation rationnelle des antibiotiques</a:t>
            </a:r>
            <a:endParaRPr lang="fr-FR" sz="2000" dirty="0" smtClean="0">
              <a:solidFill>
                <a:schemeClr val="tx1"/>
              </a:solidFill>
              <a:latin typeface="+mn-lt"/>
              <a:ea typeface="+mn-ea"/>
              <a:cs typeface="+mn-cs"/>
            </a:endParaRPr>
          </a:p>
          <a:p>
            <a:pPr lvl="1"/>
            <a:r>
              <a:rPr lang="fr-FR" sz="2000" dirty="0" smtClean="0">
                <a:solidFill>
                  <a:schemeClr val="tx1"/>
                </a:solidFill>
                <a:latin typeface="+mn-lt"/>
                <a:ea typeface="+mn-ea"/>
                <a:cs typeface="+mn-cs"/>
              </a:rPr>
              <a:t>la mise en place d’un système de signalement des Infections associées aux soins dans les établissements et les services à risque, </a:t>
            </a:r>
          </a:p>
          <a:p>
            <a:pPr lvl="1"/>
            <a:r>
              <a:rPr lang="fr-FR" sz="2000" dirty="0" smtClean="0">
                <a:solidFill>
                  <a:schemeClr val="tx1"/>
                </a:solidFill>
                <a:latin typeface="+mn-lt"/>
                <a:ea typeface="+mn-ea"/>
                <a:cs typeface="+mn-cs"/>
              </a:rPr>
              <a:t>la généralisation des enquêtes d’incidence, </a:t>
            </a:r>
          </a:p>
          <a:p>
            <a:pPr lvl="1"/>
            <a:r>
              <a:rPr lang="fr-FR" sz="2000" dirty="0" smtClean="0">
                <a:solidFill>
                  <a:schemeClr val="tx1"/>
                </a:solidFill>
                <a:latin typeface="+mn-lt"/>
                <a:ea typeface="+mn-ea"/>
                <a:cs typeface="+mn-cs"/>
              </a:rPr>
              <a:t>le développement des évaluations des pratiques professionnels </a:t>
            </a:r>
          </a:p>
          <a:p>
            <a:pPr lvl="1"/>
            <a:r>
              <a:rPr lang="fr-FR" sz="2000" dirty="0" smtClean="0">
                <a:solidFill>
                  <a:schemeClr val="tx1"/>
                </a:solidFill>
                <a:latin typeface="+mn-lt"/>
                <a:ea typeface="+mn-ea"/>
                <a:cs typeface="+mn-cs"/>
              </a:rPr>
              <a:t>la formation en hygiène hospitalière en incluant tous les secteurs et tous les professionnels</a:t>
            </a:r>
          </a:p>
          <a:p>
            <a:endParaRPr lang="fr-FR" sz="2400" dirty="0"/>
          </a:p>
        </p:txBody>
      </p:sp>
      <p:sp>
        <p:nvSpPr>
          <p:cNvPr id="4" name="Espace réservé de la date 3"/>
          <p:cNvSpPr>
            <a:spLocks noGrp="1"/>
          </p:cNvSpPr>
          <p:nvPr>
            <p:ph type="dt" sz="half" idx="10"/>
          </p:nvPr>
        </p:nvSpPr>
        <p:spPr/>
        <p:txBody>
          <a:bodyPr/>
          <a:lstStyle/>
          <a:p>
            <a:pPr>
              <a:defRPr/>
            </a:pPr>
            <a:r>
              <a:rPr lang="fr-FR" smtClean="0"/>
              <a:t>07/08/2014</a:t>
            </a:r>
            <a:endParaRPr lang="fr-FR"/>
          </a:p>
        </p:txBody>
      </p:sp>
      <p:sp>
        <p:nvSpPr>
          <p:cNvPr id="5" name="Espace réservé du pied de page 4"/>
          <p:cNvSpPr>
            <a:spLocks noGrp="1"/>
          </p:cNvSpPr>
          <p:nvPr>
            <p:ph type="ftr" sz="quarter" idx="11"/>
          </p:nvPr>
        </p:nvSpPr>
        <p:spPr/>
        <p:txBody>
          <a:bodyPr/>
          <a:lstStyle/>
          <a:p>
            <a:pPr>
              <a:defRPr/>
            </a:pPr>
            <a:r>
              <a:rPr lang="fr-FR" smtClean="0"/>
              <a:t>NosoTun 2012</a:t>
            </a:r>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1_Thèm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Thème Offic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Thèm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060212_protocole_enquête_HPV</Template>
  <TotalTime>1129</TotalTime>
  <Words>1596</Words>
  <Application>Microsoft Office PowerPoint</Application>
  <PresentationFormat>On-screen Show (4:3)</PresentationFormat>
  <Paragraphs>331</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Times New Roman</vt:lpstr>
      <vt:lpstr>Wingdings</vt:lpstr>
      <vt:lpstr>1_Thème Office</vt:lpstr>
      <vt:lpstr>Enquête Nationale de Prévalence des Infections Nosocomiales NosoTun 2012 Synthèse des résultats </vt:lpstr>
      <vt:lpstr>Introduction</vt:lpstr>
      <vt:lpstr>Introduction</vt:lpstr>
      <vt:lpstr>Objectif Général</vt:lpstr>
      <vt:lpstr>Les objectifs spécifiques</vt:lpstr>
      <vt:lpstr>Méthodologie</vt:lpstr>
      <vt:lpstr>1. Type d’enquête</vt:lpstr>
      <vt:lpstr>2. Méthodes de sélection des établissements</vt:lpstr>
      <vt:lpstr>2. Méthodes de sélection des établissements</vt:lpstr>
      <vt:lpstr> 3. Méthodes de collecte des données </vt:lpstr>
      <vt:lpstr>PowerPoint Presentation</vt:lpstr>
      <vt:lpstr> 3. Méthodes de collecte des données </vt:lpstr>
      <vt:lpstr>4. Saisie des données</vt:lpstr>
      <vt:lpstr>PowerPoint Presentation</vt:lpstr>
      <vt:lpstr>Considérations éthiques</vt:lpstr>
      <vt:lpstr> Après ce processus de validation avec les différents coordinateurs régionaux, une base de données nationale a été constituée </vt:lpstr>
      <vt:lpstr>Principaux résultats </vt:lpstr>
      <vt:lpstr>PowerPoint Presentation</vt:lpstr>
      <vt:lpstr>PowerPoint Presentation</vt:lpstr>
      <vt:lpstr>PowerPoint Presentation</vt:lpstr>
      <vt:lpstr>Caractéristiques des patients le jour de l’enquête</vt:lpstr>
      <vt:lpstr>Caractéristiques des patients le jour de l’enquête</vt:lpstr>
      <vt:lpstr>Infection Nosocomiale : 1 patient hospitalisé sur 15</vt:lpstr>
      <vt:lpstr>La localisation infectieuse était documentée pour 570 patients (99% des cas)</vt:lpstr>
      <vt:lpstr>Une prévalence des patients infectés variable selon les établissements de santé et leur activité</vt:lpstr>
      <vt:lpstr>Une prévalence des patients infectés variable selon les établissements de santé et leur activité</vt:lpstr>
      <vt:lpstr>Une prévalence des patients infectés variable selon les spécialités</vt:lpstr>
      <vt:lpstr>Une prévalence des patients infectés variable selon les Régions</vt:lpstr>
      <vt:lpstr>Des variations de prévalence en fonction des caractéristiques des patients</vt:lpstr>
      <vt:lpstr>Des variations de prévalence en fonction du genre</vt:lpstr>
      <vt:lpstr>Des variations de prévalence en fonction de l’âge</vt:lpstr>
      <vt:lpstr>Prévalence des traitements antibiotiques : 43% des patients</vt:lpstr>
      <vt:lpstr>Le traitement antibiotique</vt:lpstr>
      <vt:lpstr>Documentation bactériologique pour près de 50% des IN</vt:lpstr>
      <vt:lpstr>PHENOTYPES DE RESISTANCE</vt:lpstr>
      <vt:lpstr>COMMENTAIRES PRELIMINAIRES</vt:lpstr>
      <vt:lpstr>Quelle évolution entre 2005 et 2012?</vt:lpstr>
      <vt:lpstr>Conclusion</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du protocole</dc:title>
  <dc:creator>NISSAF BEN ALAYA</dc:creator>
  <cp:lastModifiedBy>Sony World</cp:lastModifiedBy>
  <cp:revision>85</cp:revision>
  <dcterms:created xsi:type="dcterms:W3CDTF">2012-08-29T02:24:11Z</dcterms:created>
  <dcterms:modified xsi:type="dcterms:W3CDTF">2019-06-26T10:18:55Z</dcterms:modified>
</cp:coreProperties>
</file>